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Roca Two" charset="1" panose="00000500000000000000"/>
      <p:regular r:id="rId20"/>
    </p:embeddedFont>
    <p:embeddedFont>
      <p:font typeface="Noto Sans" charset="1" panose="020B0502040504020204"/>
      <p:regular r:id="rId21"/>
    </p:embeddedFont>
    <p:embeddedFont>
      <p:font typeface="Proxima Nova Bold" charset="1" panose="02000506030000020004"/>
      <p:regular r:id="rId22"/>
    </p:embeddedFont>
    <p:embeddedFont>
      <p:font typeface="Open Sans Condensed Medium" charset="1" panose="00000000000000000000"/>
      <p:regular r:id="rId23"/>
    </p:embeddedFont>
    <p:embeddedFont>
      <p:font typeface="Roca Two Heavy" charset="1" panose="00000A00000000000000"/>
      <p:regular r:id="rId24"/>
    </p:embeddedFont>
    <p:embeddedFont>
      <p:font typeface="Times New Roman Ultra-Bold" charset="1" panose="02030902070405020303"/>
      <p:regular r:id="rId25"/>
    </p:embeddedFont>
    <p:embeddedFont>
      <p:font typeface="Canva Sans" charset="1" panose="020B0503030501040103"/>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jpeg" Type="http://schemas.openxmlformats.org/officeDocument/2006/relationships/image"/><Relationship Id="rId11" Target="../media/image3.png" Type="http://schemas.openxmlformats.org/officeDocument/2006/relationships/image"/><Relationship Id="rId12" Target="../media/image4.svg" Type="http://schemas.openxmlformats.org/officeDocument/2006/relationships/image"/><Relationship Id="rId13" Target="../media/image28.jpeg" Type="http://schemas.openxmlformats.org/officeDocument/2006/relationships/image"/><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media/image9.png" Type="http://schemas.openxmlformats.org/officeDocument/2006/relationships/image"/><Relationship Id="rId2" Target="../media/image1.jpe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jpeg" Type="http://schemas.openxmlformats.org/officeDocument/2006/relationships/image"/><Relationship Id="rId11" Target="../media/image3.png" Type="http://schemas.openxmlformats.org/officeDocument/2006/relationships/image"/><Relationship Id="rId12" Target="../media/image4.svg" Type="http://schemas.openxmlformats.org/officeDocument/2006/relationships/image"/><Relationship Id="rId13" Target="../media/image13.jpeg" Type="http://schemas.openxmlformats.org/officeDocument/2006/relationships/image"/><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jpeg" Type="http://schemas.openxmlformats.org/officeDocument/2006/relationships/image"/><Relationship Id="rId2" Target="../media/image1.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2.jpe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1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12" Target="../media/image17.png" Type="http://schemas.openxmlformats.org/officeDocument/2006/relationships/image"/><Relationship Id="rId13" Target="../media/image18.svg" Type="http://schemas.openxmlformats.org/officeDocument/2006/relationships/image"/><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12" Target="../media/image17.png" Type="http://schemas.openxmlformats.org/officeDocument/2006/relationships/image"/><Relationship Id="rId13" Target="../media/image18.svg" Type="http://schemas.openxmlformats.org/officeDocument/2006/relationships/image"/><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png" Type="http://schemas.openxmlformats.org/officeDocument/2006/relationships/image"/><Relationship Id="rId12" Target="../media/image22.png" Type="http://schemas.openxmlformats.org/officeDocument/2006/relationships/image"/><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1986298" y="2415558"/>
            <a:ext cx="14315404" cy="5736781"/>
          </a:xfrm>
          <a:custGeom>
            <a:avLst/>
            <a:gdLst/>
            <a:ahLst/>
            <a:cxnLst/>
            <a:rect r="r" b="b" t="t" l="l"/>
            <a:pathLst>
              <a:path h="5736781" w="14315404">
                <a:moveTo>
                  <a:pt x="0" y="0"/>
                </a:moveTo>
                <a:lnTo>
                  <a:pt x="14315404" y="0"/>
                </a:lnTo>
                <a:lnTo>
                  <a:pt x="14315404" y="5736782"/>
                </a:lnTo>
                <a:lnTo>
                  <a:pt x="0" y="5736782"/>
                </a:lnTo>
                <a:lnTo>
                  <a:pt x="0" y="0"/>
                </a:lnTo>
                <a:close/>
              </a:path>
            </a:pathLst>
          </a:custGeom>
          <a:blipFill>
            <a:blip r:embed="rId3"/>
            <a:stretch>
              <a:fillRect l="-123" t="-14331" r="0" b="-35575"/>
            </a:stretch>
          </a:blipFill>
        </p:spPr>
      </p:sp>
      <p:sp>
        <p:nvSpPr>
          <p:cNvPr name="Freeform 4" id="4"/>
          <p:cNvSpPr/>
          <p:nvPr/>
        </p:nvSpPr>
        <p:spPr>
          <a:xfrm flipH="false" flipV="false" rot="0">
            <a:off x="8675497" y="1061416"/>
            <a:ext cx="1388382" cy="1826819"/>
          </a:xfrm>
          <a:custGeom>
            <a:avLst/>
            <a:gdLst/>
            <a:ahLst/>
            <a:cxnLst/>
            <a:rect r="r" b="b" t="t" l="l"/>
            <a:pathLst>
              <a:path h="1826819" w="1388382">
                <a:moveTo>
                  <a:pt x="0" y="0"/>
                </a:moveTo>
                <a:lnTo>
                  <a:pt x="1388382" y="0"/>
                </a:lnTo>
                <a:lnTo>
                  <a:pt x="1388382" y="1826819"/>
                </a:lnTo>
                <a:lnTo>
                  <a:pt x="0" y="18268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801236" y="3484464"/>
            <a:ext cx="12396244" cy="2709205"/>
          </a:xfrm>
          <a:prstGeom prst="rect">
            <a:avLst/>
          </a:prstGeom>
        </p:spPr>
        <p:txBody>
          <a:bodyPr anchor="t" rtlCol="false" tIns="0" lIns="0" bIns="0" rIns="0">
            <a:spAutoFit/>
          </a:bodyPr>
          <a:lstStyle/>
          <a:p>
            <a:pPr algn="ctr">
              <a:lnSpc>
                <a:spcPts val="5255"/>
              </a:lnSpc>
            </a:pPr>
            <a:r>
              <a:rPr lang="en-US" sz="5971">
                <a:solidFill>
                  <a:srgbClr val="2B1B10"/>
                </a:solidFill>
                <a:latin typeface="Roca Two"/>
              </a:rPr>
              <a:t>EFFECT OF SRM (STUDENT RELATIONSHIP MANAGEMENT) ON STUDENT SATISFACTION AT THAPAR</a:t>
            </a:r>
          </a:p>
        </p:txBody>
      </p:sp>
      <p:sp>
        <p:nvSpPr>
          <p:cNvPr name="TextBox 6" id="6"/>
          <p:cNvSpPr txBox="true"/>
          <p:nvPr/>
        </p:nvSpPr>
        <p:spPr>
          <a:xfrm rot="0">
            <a:off x="5883923" y="9201150"/>
            <a:ext cx="6802671" cy="481329"/>
          </a:xfrm>
          <a:prstGeom prst="rect">
            <a:avLst/>
          </a:prstGeom>
        </p:spPr>
        <p:txBody>
          <a:bodyPr anchor="t" rtlCol="false" tIns="0" lIns="0" bIns="0" rIns="0">
            <a:spAutoFit/>
          </a:bodyPr>
          <a:lstStyle/>
          <a:p>
            <a:pPr algn="ctr">
              <a:lnSpc>
                <a:spcPts val="3920"/>
              </a:lnSpc>
            </a:pPr>
            <a:r>
              <a:rPr lang="en-US" sz="2800">
                <a:solidFill>
                  <a:srgbClr val="2B1B10"/>
                </a:solidFill>
                <a:latin typeface="Noto Sans"/>
              </a:rPr>
              <a:t>Humanities for engineers | 2024</a:t>
            </a:r>
          </a:p>
        </p:txBody>
      </p:sp>
      <p:sp>
        <p:nvSpPr>
          <p:cNvPr name="TextBox 7" id="7"/>
          <p:cNvSpPr txBox="true"/>
          <p:nvPr/>
        </p:nvSpPr>
        <p:spPr>
          <a:xfrm rot="0">
            <a:off x="5739282" y="6698494"/>
            <a:ext cx="6520153" cy="1047749"/>
          </a:xfrm>
          <a:prstGeom prst="rect">
            <a:avLst/>
          </a:prstGeom>
        </p:spPr>
        <p:txBody>
          <a:bodyPr anchor="t" rtlCol="false" tIns="0" lIns="0" bIns="0" rIns="0">
            <a:spAutoFit/>
          </a:bodyPr>
          <a:lstStyle/>
          <a:p>
            <a:pPr algn="ctr">
              <a:lnSpc>
                <a:spcPts val="4200"/>
              </a:lnSpc>
            </a:pPr>
            <a:r>
              <a:rPr lang="en-US" sz="3000">
                <a:solidFill>
                  <a:srgbClr val="2B1B10"/>
                </a:solidFill>
                <a:latin typeface="Noto Sans"/>
              </a:rPr>
              <a:t>Presented by Tarandeep Singh</a:t>
            </a:r>
          </a:p>
          <a:p>
            <a:pPr algn="ctr">
              <a:lnSpc>
                <a:spcPts val="4200"/>
              </a:lnSpc>
            </a:pPr>
            <a:r>
              <a:rPr lang="en-US" sz="3000">
                <a:solidFill>
                  <a:srgbClr val="2B1B10"/>
                </a:solidFill>
                <a:latin typeface="Noto Sans"/>
              </a:rPr>
              <a:t>(102115038- 3NC2)</a:t>
            </a:r>
          </a:p>
        </p:txBody>
      </p:sp>
      <p:sp>
        <p:nvSpPr>
          <p:cNvPr name="Freeform 8" id="8"/>
          <p:cNvSpPr/>
          <p:nvPr/>
        </p:nvSpPr>
        <p:spPr>
          <a:xfrm flipH="false" flipV="false" rot="1206853">
            <a:off x="-2668859" y="4882171"/>
            <a:ext cx="5552622" cy="7946508"/>
          </a:xfrm>
          <a:custGeom>
            <a:avLst/>
            <a:gdLst/>
            <a:ahLst/>
            <a:cxnLst/>
            <a:rect r="r" b="b" t="t" l="l"/>
            <a:pathLst>
              <a:path h="7946508" w="5552622">
                <a:moveTo>
                  <a:pt x="0" y="0"/>
                </a:moveTo>
                <a:lnTo>
                  <a:pt x="5552623" y="0"/>
                </a:lnTo>
                <a:lnTo>
                  <a:pt x="5552623" y="7946508"/>
                </a:lnTo>
                <a:lnTo>
                  <a:pt x="0" y="79465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1499947">
            <a:off x="16179756" y="851332"/>
            <a:ext cx="4679733" cy="2935469"/>
          </a:xfrm>
          <a:custGeom>
            <a:avLst/>
            <a:gdLst/>
            <a:ahLst/>
            <a:cxnLst/>
            <a:rect r="r" b="b" t="t" l="l"/>
            <a:pathLst>
              <a:path h="2935469" w="4679733">
                <a:moveTo>
                  <a:pt x="0" y="0"/>
                </a:moveTo>
                <a:lnTo>
                  <a:pt x="4679733" y="0"/>
                </a:lnTo>
                <a:lnTo>
                  <a:pt x="4679733" y="2935469"/>
                </a:lnTo>
                <a:lnTo>
                  <a:pt x="0" y="293546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1481790">
            <a:off x="12415536" y="-197491"/>
            <a:ext cx="5223762" cy="1932792"/>
          </a:xfrm>
          <a:custGeom>
            <a:avLst/>
            <a:gdLst/>
            <a:ahLst/>
            <a:cxnLst/>
            <a:rect r="r" b="b" t="t" l="l"/>
            <a:pathLst>
              <a:path h="1932792" w="5223762">
                <a:moveTo>
                  <a:pt x="0" y="0"/>
                </a:moveTo>
                <a:lnTo>
                  <a:pt x="5223762" y="0"/>
                </a:lnTo>
                <a:lnTo>
                  <a:pt x="5223762" y="1932792"/>
                </a:lnTo>
                <a:lnTo>
                  <a:pt x="0" y="1932792"/>
                </a:lnTo>
                <a:lnTo>
                  <a:pt x="0" y="0"/>
                </a:lnTo>
                <a:close/>
              </a:path>
            </a:pathLst>
          </a:custGeom>
          <a:blipFill>
            <a:blip r:embed="rId10"/>
            <a:stretch>
              <a:fillRect l="0" t="0" r="0" b="0"/>
            </a:stretch>
          </a:blipFill>
        </p:spPr>
      </p:sp>
      <p:sp>
        <p:nvSpPr>
          <p:cNvPr name="Freeform 11" id="11"/>
          <p:cNvSpPr/>
          <p:nvPr/>
        </p:nvSpPr>
        <p:spPr>
          <a:xfrm flipH="false" flipV="false" rot="1598807">
            <a:off x="295517" y="6998824"/>
            <a:ext cx="1466365" cy="4114800"/>
          </a:xfrm>
          <a:custGeom>
            <a:avLst/>
            <a:gdLst/>
            <a:ahLst/>
            <a:cxnLst/>
            <a:rect r="r" b="b" t="t" l="l"/>
            <a:pathLst>
              <a:path h="4114800" w="1466365">
                <a:moveTo>
                  <a:pt x="0" y="0"/>
                </a:moveTo>
                <a:lnTo>
                  <a:pt x="1466366" y="0"/>
                </a:lnTo>
                <a:lnTo>
                  <a:pt x="1466366"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497379" y="1510449"/>
            <a:ext cx="16048923" cy="4586842"/>
          </a:xfrm>
          <a:custGeom>
            <a:avLst/>
            <a:gdLst/>
            <a:ahLst/>
            <a:cxnLst/>
            <a:rect r="r" b="b" t="t" l="l"/>
            <a:pathLst>
              <a:path h="4586842" w="16048923">
                <a:moveTo>
                  <a:pt x="0" y="0"/>
                </a:moveTo>
                <a:lnTo>
                  <a:pt x="16048923" y="0"/>
                </a:lnTo>
                <a:lnTo>
                  <a:pt x="16048923" y="4586842"/>
                </a:lnTo>
                <a:lnTo>
                  <a:pt x="0" y="4586842"/>
                </a:lnTo>
                <a:lnTo>
                  <a:pt x="0" y="0"/>
                </a:lnTo>
                <a:close/>
              </a:path>
            </a:pathLst>
          </a:custGeom>
          <a:blipFill>
            <a:blip r:embed="rId3"/>
            <a:stretch>
              <a:fillRect l="-1070" t="-9965" r="0" b="-17990"/>
            </a:stretch>
          </a:blipFill>
        </p:spPr>
      </p:sp>
      <p:sp>
        <p:nvSpPr>
          <p:cNvPr name="Freeform 4" id="4"/>
          <p:cNvSpPr/>
          <p:nvPr/>
        </p:nvSpPr>
        <p:spPr>
          <a:xfrm flipH="false" flipV="false" rot="0">
            <a:off x="5218050" y="6197335"/>
            <a:ext cx="9873050" cy="4239248"/>
          </a:xfrm>
          <a:custGeom>
            <a:avLst/>
            <a:gdLst/>
            <a:ahLst/>
            <a:cxnLst/>
            <a:rect r="r" b="b" t="t" l="l"/>
            <a:pathLst>
              <a:path h="4239248" w="9873050">
                <a:moveTo>
                  <a:pt x="0" y="0"/>
                </a:moveTo>
                <a:lnTo>
                  <a:pt x="9873050" y="0"/>
                </a:lnTo>
                <a:lnTo>
                  <a:pt x="9873050" y="4239248"/>
                </a:lnTo>
                <a:lnTo>
                  <a:pt x="0" y="4239248"/>
                </a:lnTo>
                <a:lnTo>
                  <a:pt x="0" y="0"/>
                </a:lnTo>
                <a:close/>
              </a:path>
            </a:pathLst>
          </a:custGeom>
          <a:blipFill>
            <a:blip r:embed="rId4"/>
            <a:stretch>
              <a:fillRect l="0" t="-6950" r="0" b="-6950"/>
            </a:stretch>
          </a:blipFill>
        </p:spPr>
      </p:sp>
      <p:sp>
        <p:nvSpPr>
          <p:cNvPr name="TextBox 5" id="5"/>
          <p:cNvSpPr txBox="true"/>
          <p:nvPr/>
        </p:nvSpPr>
        <p:spPr>
          <a:xfrm rot="0">
            <a:off x="0" y="412881"/>
            <a:ext cx="18288000" cy="603465"/>
          </a:xfrm>
          <a:prstGeom prst="rect">
            <a:avLst/>
          </a:prstGeom>
        </p:spPr>
        <p:txBody>
          <a:bodyPr anchor="t" rtlCol="false" tIns="0" lIns="0" bIns="0" rIns="0">
            <a:spAutoFit/>
          </a:bodyPr>
          <a:lstStyle/>
          <a:p>
            <a:pPr algn="ctr">
              <a:lnSpc>
                <a:spcPts val="4483"/>
              </a:lnSpc>
            </a:pPr>
            <a:r>
              <a:rPr lang="en-US" sz="4821">
                <a:solidFill>
                  <a:srgbClr val="2B1B10"/>
                </a:solidFill>
                <a:latin typeface="Roca Two"/>
              </a:rPr>
              <a:t>DATA OBTAINED VIA SURVEY (INDEPENDENT VARIABLES)</a:t>
            </a:r>
          </a:p>
        </p:txBody>
      </p:sp>
      <p:sp>
        <p:nvSpPr>
          <p:cNvPr name="TextBox 6" id="6"/>
          <p:cNvSpPr txBox="true"/>
          <p:nvPr/>
        </p:nvSpPr>
        <p:spPr>
          <a:xfrm rot="0">
            <a:off x="0" y="1068097"/>
            <a:ext cx="11738474" cy="323215"/>
          </a:xfrm>
          <a:prstGeom prst="rect">
            <a:avLst/>
          </a:prstGeom>
        </p:spPr>
        <p:txBody>
          <a:bodyPr anchor="t" rtlCol="false" tIns="0" lIns="0" bIns="0" rIns="0">
            <a:spAutoFit/>
          </a:bodyPr>
          <a:lstStyle/>
          <a:p>
            <a:pPr algn="ctr">
              <a:lnSpc>
                <a:spcPts val="2659"/>
              </a:lnSpc>
              <a:spcBef>
                <a:spcPct val="0"/>
              </a:spcBef>
            </a:pPr>
            <a:r>
              <a:rPr lang="en-US" sz="1899">
                <a:solidFill>
                  <a:srgbClr val="2B1B10"/>
                </a:solidFill>
                <a:latin typeface="Canva Sans"/>
              </a:rPr>
              <a:t>The below numbers are ratings for the given parameters out of 5 with 5 highest and 1 lowest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0" y="1477037"/>
            <a:ext cx="10593675" cy="4755264"/>
          </a:xfrm>
          <a:custGeom>
            <a:avLst/>
            <a:gdLst/>
            <a:ahLst/>
            <a:cxnLst/>
            <a:rect r="r" b="b" t="t" l="l"/>
            <a:pathLst>
              <a:path h="4755264" w="10593675">
                <a:moveTo>
                  <a:pt x="0" y="0"/>
                </a:moveTo>
                <a:lnTo>
                  <a:pt x="10593675" y="0"/>
                </a:lnTo>
                <a:lnTo>
                  <a:pt x="10593675" y="4755264"/>
                </a:lnTo>
                <a:lnTo>
                  <a:pt x="0" y="4755264"/>
                </a:lnTo>
                <a:lnTo>
                  <a:pt x="0" y="0"/>
                </a:lnTo>
                <a:close/>
              </a:path>
            </a:pathLst>
          </a:custGeom>
          <a:blipFill>
            <a:blip r:embed="rId3"/>
            <a:stretch>
              <a:fillRect l="0" t="-5098" r="0" b="-3854"/>
            </a:stretch>
          </a:blipFill>
        </p:spPr>
      </p:sp>
      <p:sp>
        <p:nvSpPr>
          <p:cNvPr name="Freeform 4" id="4"/>
          <p:cNvSpPr/>
          <p:nvPr/>
        </p:nvSpPr>
        <p:spPr>
          <a:xfrm flipH="false" flipV="false" rot="0">
            <a:off x="7500087" y="5823105"/>
            <a:ext cx="10787913" cy="4373148"/>
          </a:xfrm>
          <a:custGeom>
            <a:avLst/>
            <a:gdLst/>
            <a:ahLst/>
            <a:cxnLst/>
            <a:rect r="r" b="b" t="t" l="l"/>
            <a:pathLst>
              <a:path h="4373148" w="10787913">
                <a:moveTo>
                  <a:pt x="0" y="0"/>
                </a:moveTo>
                <a:lnTo>
                  <a:pt x="10787913" y="0"/>
                </a:lnTo>
                <a:lnTo>
                  <a:pt x="10787913" y="4373148"/>
                </a:lnTo>
                <a:lnTo>
                  <a:pt x="0" y="4373148"/>
                </a:lnTo>
                <a:lnTo>
                  <a:pt x="0" y="0"/>
                </a:lnTo>
                <a:close/>
              </a:path>
            </a:pathLst>
          </a:custGeom>
          <a:blipFill>
            <a:blip r:embed="rId4"/>
            <a:stretch>
              <a:fillRect l="0" t="-6913" r="0" b="0"/>
            </a:stretch>
          </a:blipFill>
        </p:spPr>
      </p:sp>
      <p:sp>
        <p:nvSpPr>
          <p:cNvPr name="TextBox 5" id="5"/>
          <p:cNvSpPr txBox="true"/>
          <p:nvPr/>
        </p:nvSpPr>
        <p:spPr>
          <a:xfrm rot="0">
            <a:off x="0" y="412881"/>
            <a:ext cx="18288000" cy="603465"/>
          </a:xfrm>
          <a:prstGeom prst="rect">
            <a:avLst/>
          </a:prstGeom>
        </p:spPr>
        <p:txBody>
          <a:bodyPr anchor="t" rtlCol="false" tIns="0" lIns="0" bIns="0" rIns="0">
            <a:spAutoFit/>
          </a:bodyPr>
          <a:lstStyle/>
          <a:p>
            <a:pPr algn="ctr">
              <a:lnSpc>
                <a:spcPts val="4483"/>
              </a:lnSpc>
            </a:pPr>
            <a:r>
              <a:rPr lang="en-US" sz="4821">
                <a:solidFill>
                  <a:srgbClr val="2B1B10"/>
                </a:solidFill>
                <a:latin typeface="Roca Two"/>
              </a:rPr>
              <a:t>DATA OBTAINED VIA SURVEY (INDEPENDENT VARIABLES)</a:t>
            </a:r>
          </a:p>
        </p:txBody>
      </p:sp>
      <p:sp>
        <p:nvSpPr>
          <p:cNvPr name="TextBox 6" id="6"/>
          <p:cNvSpPr txBox="true"/>
          <p:nvPr/>
        </p:nvSpPr>
        <p:spPr>
          <a:xfrm rot="0">
            <a:off x="0" y="1068097"/>
            <a:ext cx="12675691" cy="323215"/>
          </a:xfrm>
          <a:prstGeom prst="rect">
            <a:avLst/>
          </a:prstGeom>
        </p:spPr>
        <p:txBody>
          <a:bodyPr anchor="t" rtlCol="false" tIns="0" lIns="0" bIns="0" rIns="0">
            <a:spAutoFit/>
          </a:bodyPr>
          <a:lstStyle/>
          <a:p>
            <a:pPr algn="ctr">
              <a:lnSpc>
                <a:spcPts val="2659"/>
              </a:lnSpc>
              <a:spcBef>
                <a:spcPct val="0"/>
              </a:spcBef>
            </a:pPr>
            <a:r>
              <a:rPr lang="en-US" sz="1899">
                <a:solidFill>
                  <a:srgbClr val="2B1B10"/>
                </a:solidFill>
                <a:latin typeface="Canva Sans"/>
              </a:rPr>
              <a:t>The below numbers are ratings for the given parameters out of 5 with 5 highest and 1 lowest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730405" y="1174586"/>
            <a:ext cx="16850274" cy="8240890"/>
          </a:xfrm>
          <a:custGeom>
            <a:avLst/>
            <a:gdLst/>
            <a:ahLst/>
            <a:cxnLst/>
            <a:rect r="r" b="b" t="t" l="l"/>
            <a:pathLst>
              <a:path h="8240890" w="16850274">
                <a:moveTo>
                  <a:pt x="0" y="0"/>
                </a:moveTo>
                <a:lnTo>
                  <a:pt x="16850274" y="0"/>
                </a:lnTo>
                <a:lnTo>
                  <a:pt x="16850274" y="8240890"/>
                </a:lnTo>
                <a:lnTo>
                  <a:pt x="0" y="8240890"/>
                </a:lnTo>
                <a:lnTo>
                  <a:pt x="0" y="0"/>
                </a:lnTo>
                <a:close/>
              </a:path>
            </a:pathLst>
          </a:custGeom>
          <a:blipFill>
            <a:blip r:embed="rId3"/>
            <a:stretch>
              <a:fillRect l="0" t="0" r="0" b="0"/>
            </a:stretch>
          </a:blipFill>
        </p:spPr>
      </p:sp>
      <p:sp>
        <p:nvSpPr>
          <p:cNvPr name="TextBox 4" id="4"/>
          <p:cNvSpPr txBox="true"/>
          <p:nvPr/>
        </p:nvSpPr>
        <p:spPr>
          <a:xfrm rot="0">
            <a:off x="0" y="412881"/>
            <a:ext cx="18288000" cy="603465"/>
          </a:xfrm>
          <a:prstGeom prst="rect">
            <a:avLst/>
          </a:prstGeom>
        </p:spPr>
        <p:txBody>
          <a:bodyPr anchor="t" rtlCol="false" tIns="0" lIns="0" bIns="0" rIns="0">
            <a:spAutoFit/>
          </a:bodyPr>
          <a:lstStyle/>
          <a:p>
            <a:pPr algn="ctr">
              <a:lnSpc>
                <a:spcPts val="4483"/>
              </a:lnSpc>
            </a:pPr>
            <a:r>
              <a:rPr lang="en-US" sz="4821">
                <a:solidFill>
                  <a:srgbClr val="2B1B10"/>
                </a:solidFill>
                <a:latin typeface="Roca Two"/>
              </a:rPr>
              <a:t>DATA OBTAINED VIA SURVEY (DEPENDENT VARIABLE)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1206853">
            <a:off x="-2668859" y="4882171"/>
            <a:ext cx="5552622" cy="7946508"/>
          </a:xfrm>
          <a:custGeom>
            <a:avLst/>
            <a:gdLst/>
            <a:ahLst/>
            <a:cxnLst/>
            <a:rect r="r" b="b" t="t" l="l"/>
            <a:pathLst>
              <a:path h="7946508" w="5552622">
                <a:moveTo>
                  <a:pt x="0" y="0"/>
                </a:moveTo>
                <a:lnTo>
                  <a:pt x="5552623" y="0"/>
                </a:lnTo>
                <a:lnTo>
                  <a:pt x="5552623" y="7946508"/>
                </a:lnTo>
                <a:lnTo>
                  <a:pt x="0" y="79465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499947">
            <a:off x="16179756" y="851332"/>
            <a:ext cx="4679733" cy="2935469"/>
          </a:xfrm>
          <a:custGeom>
            <a:avLst/>
            <a:gdLst/>
            <a:ahLst/>
            <a:cxnLst/>
            <a:rect r="r" b="b" t="t" l="l"/>
            <a:pathLst>
              <a:path h="2935469" w="4679733">
                <a:moveTo>
                  <a:pt x="0" y="0"/>
                </a:moveTo>
                <a:lnTo>
                  <a:pt x="4679733" y="0"/>
                </a:lnTo>
                <a:lnTo>
                  <a:pt x="4679733" y="2935469"/>
                </a:lnTo>
                <a:lnTo>
                  <a:pt x="0" y="29354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481790">
            <a:off x="12415536" y="-197491"/>
            <a:ext cx="5223762" cy="1932792"/>
          </a:xfrm>
          <a:custGeom>
            <a:avLst/>
            <a:gdLst/>
            <a:ahLst/>
            <a:cxnLst/>
            <a:rect r="r" b="b" t="t" l="l"/>
            <a:pathLst>
              <a:path h="1932792" w="5223762">
                <a:moveTo>
                  <a:pt x="0" y="0"/>
                </a:moveTo>
                <a:lnTo>
                  <a:pt x="5223762" y="0"/>
                </a:lnTo>
                <a:lnTo>
                  <a:pt x="5223762" y="1932792"/>
                </a:lnTo>
                <a:lnTo>
                  <a:pt x="0" y="1932792"/>
                </a:lnTo>
                <a:lnTo>
                  <a:pt x="0" y="0"/>
                </a:lnTo>
                <a:close/>
              </a:path>
            </a:pathLst>
          </a:custGeom>
          <a:blipFill>
            <a:blip r:embed="rId7"/>
            <a:stretch>
              <a:fillRect l="0" t="0" r="0" b="0"/>
            </a:stretch>
          </a:blipFill>
        </p:spPr>
      </p:sp>
      <p:sp>
        <p:nvSpPr>
          <p:cNvPr name="Freeform 6" id="6"/>
          <p:cNvSpPr/>
          <p:nvPr/>
        </p:nvSpPr>
        <p:spPr>
          <a:xfrm flipH="false" flipV="false" rot="1598807">
            <a:off x="295517" y="6998824"/>
            <a:ext cx="1466365" cy="4114800"/>
          </a:xfrm>
          <a:custGeom>
            <a:avLst/>
            <a:gdLst/>
            <a:ahLst/>
            <a:cxnLst/>
            <a:rect r="r" b="b" t="t" l="l"/>
            <a:pathLst>
              <a:path h="4114800" w="1466365">
                <a:moveTo>
                  <a:pt x="0" y="0"/>
                </a:moveTo>
                <a:lnTo>
                  <a:pt x="1466366" y="0"/>
                </a:lnTo>
                <a:lnTo>
                  <a:pt x="146636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5335879" y="3790216"/>
            <a:ext cx="12274280" cy="5839035"/>
          </a:xfrm>
          <a:custGeom>
            <a:avLst/>
            <a:gdLst/>
            <a:ahLst/>
            <a:cxnLst/>
            <a:rect r="r" b="b" t="t" l="l"/>
            <a:pathLst>
              <a:path h="5839035" w="12274280">
                <a:moveTo>
                  <a:pt x="0" y="0"/>
                </a:moveTo>
                <a:lnTo>
                  <a:pt x="12274279" y="0"/>
                </a:lnTo>
                <a:lnTo>
                  <a:pt x="12274279" y="5839036"/>
                </a:lnTo>
                <a:lnTo>
                  <a:pt x="0" y="5839036"/>
                </a:lnTo>
                <a:lnTo>
                  <a:pt x="0" y="0"/>
                </a:lnTo>
                <a:close/>
              </a:path>
            </a:pathLst>
          </a:custGeom>
          <a:blipFill>
            <a:blip r:embed="rId10"/>
            <a:stretch>
              <a:fillRect l="-123" t="-12072" r="0" b="-14208"/>
            </a:stretch>
          </a:blipFill>
        </p:spPr>
      </p:sp>
      <p:sp>
        <p:nvSpPr>
          <p:cNvPr name="Freeform 8" id="8"/>
          <p:cNvSpPr/>
          <p:nvPr/>
        </p:nvSpPr>
        <p:spPr>
          <a:xfrm flipH="false" flipV="false" rot="0">
            <a:off x="11135868" y="2460580"/>
            <a:ext cx="1114796" cy="1466837"/>
          </a:xfrm>
          <a:custGeom>
            <a:avLst/>
            <a:gdLst/>
            <a:ahLst/>
            <a:cxnLst/>
            <a:rect r="r" b="b" t="t" l="l"/>
            <a:pathLst>
              <a:path h="1466837" w="1114796">
                <a:moveTo>
                  <a:pt x="0" y="0"/>
                </a:moveTo>
                <a:lnTo>
                  <a:pt x="1114796" y="0"/>
                </a:lnTo>
                <a:lnTo>
                  <a:pt x="1114796" y="1466837"/>
                </a:lnTo>
                <a:lnTo>
                  <a:pt x="0" y="146683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AutoShape 9" id="9"/>
          <p:cNvSpPr/>
          <p:nvPr/>
        </p:nvSpPr>
        <p:spPr>
          <a:xfrm rot="0">
            <a:off x="11346802" y="7503581"/>
            <a:ext cx="5912498" cy="0"/>
          </a:xfrm>
          <a:prstGeom prst="line">
            <a:avLst/>
          </a:prstGeom>
          <a:ln cap="flat" w="47625">
            <a:solidFill>
              <a:srgbClr val="DCE2FF"/>
            </a:solidFill>
            <a:prstDash val="solid"/>
            <a:headEnd type="none" len="sm" w="sm"/>
            <a:tailEnd type="none" len="sm" w="sm"/>
          </a:ln>
        </p:spPr>
      </p:sp>
      <p:grpSp>
        <p:nvGrpSpPr>
          <p:cNvPr name="Group 10" id="10"/>
          <p:cNvGrpSpPr>
            <a:grpSpLocks noChangeAspect="true"/>
          </p:cNvGrpSpPr>
          <p:nvPr/>
        </p:nvGrpSpPr>
        <p:grpSpPr>
          <a:xfrm rot="0">
            <a:off x="1028700" y="1028700"/>
            <a:ext cx="4307179" cy="4307179"/>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0" y="3175000"/>
                  </a:moveTo>
                  <a:cubicBezTo>
                    <a:pt x="0" y="4928870"/>
                    <a:pt x="1421130" y="6350000"/>
                    <a:pt x="3175000" y="6350000"/>
                  </a:cubicBezTo>
                  <a:lnTo>
                    <a:pt x="6350000" y="6350000"/>
                  </a:lnTo>
                  <a:lnTo>
                    <a:pt x="6350000" y="3175000"/>
                  </a:lnTo>
                  <a:cubicBezTo>
                    <a:pt x="6350000" y="1421130"/>
                    <a:pt x="4928870" y="0"/>
                    <a:pt x="3175000" y="0"/>
                  </a:cubicBezTo>
                  <a:cubicBezTo>
                    <a:pt x="1421130" y="0"/>
                    <a:pt x="0" y="1421130"/>
                    <a:pt x="0" y="3175000"/>
                  </a:cubicBezTo>
                  <a:close/>
                </a:path>
              </a:pathLst>
            </a:custGeom>
            <a:solidFill>
              <a:srgbClr val="E25B45"/>
            </a:solidFill>
          </p:spPr>
        </p:sp>
        <p:sp>
          <p:nvSpPr>
            <p:cNvPr name="Freeform 12" id="12"/>
            <p:cNvSpPr/>
            <p:nvPr/>
          </p:nvSpPr>
          <p:spPr>
            <a:xfrm flipH="false" flipV="false" rot="0">
              <a:off x="391160" y="364490"/>
              <a:ext cx="5619750" cy="5621020"/>
            </a:xfrm>
            <a:custGeom>
              <a:avLst/>
              <a:gdLst/>
              <a:ahLst/>
              <a:cxnLst/>
              <a:rect r="r" b="b" t="t" l="l"/>
              <a:pathLst>
                <a:path h="5621020" w="5619750">
                  <a:moveTo>
                    <a:pt x="2810510" y="0"/>
                  </a:moveTo>
                  <a:cubicBezTo>
                    <a:pt x="4362450" y="0"/>
                    <a:pt x="5619750" y="1258570"/>
                    <a:pt x="5619750" y="2810510"/>
                  </a:cubicBezTo>
                  <a:cubicBezTo>
                    <a:pt x="5619750" y="4362450"/>
                    <a:pt x="4361180" y="5621020"/>
                    <a:pt x="2810510" y="5621020"/>
                  </a:cubicBezTo>
                  <a:cubicBezTo>
                    <a:pt x="1258570" y="5621020"/>
                    <a:pt x="0" y="4362450"/>
                    <a:pt x="0" y="2810510"/>
                  </a:cubicBezTo>
                  <a:cubicBezTo>
                    <a:pt x="1270" y="1258570"/>
                    <a:pt x="1258570" y="0"/>
                    <a:pt x="2810510" y="0"/>
                  </a:cubicBezTo>
                  <a:close/>
                </a:path>
              </a:pathLst>
            </a:custGeom>
            <a:blipFill>
              <a:blip r:embed="rId13"/>
              <a:stretch>
                <a:fillRect l="-41974" t="0" r="-41974" b="0"/>
              </a:stretch>
            </a:blipFill>
          </p:spPr>
        </p:sp>
      </p:grpSp>
      <p:sp>
        <p:nvSpPr>
          <p:cNvPr name="TextBox 13" id="13"/>
          <p:cNvSpPr txBox="true"/>
          <p:nvPr/>
        </p:nvSpPr>
        <p:spPr>
          <a:xfrm rot="0">
            <a:off x="6432548" y="3870267"/>
            <a:ext cx="10320486" cy="5540617"/>
          </a:xfrm>
          <a:prstGeom prst="rect">
            <a:avLst/>
          </a:prstGeom>
        </p:spPr>
        <p:txBody>
          <a:bodyPr anchor="t" rtlCol="false" tIns="0" lIns="0" bIns="0" rIns="0">
            <a:spAutoFit/>
          </a:bodyPr>
          <a:lstStyle/>
          <a:p>
            <a:pPr algn="just">
              <a:lnSpc>
                <a:spcPts val="4886"/>
              </a:lnSpc>
            </a:pPr>
            <a:r>
              <a:rPr lang="en-US" sz="3490">
                <a:solidFill>
                  <a:srgbClr val="2B1B10"/>
                </a:solidFill>
                <a:latin typeface="Noto Sans"/>
              </a:rPr>
              <a:t>The study found that Student Relationship Management (SRM) practices significantly affect student satisfaction at TIET. Factors such as infrastructure, technology, and placement opportunities had a major influence on satisfaction levels. However, evidence of  curriculum’s role in student satisfaction was not found. About 50% of student satisfaction is explained by our factors.</a:t>
            </a:r>
          </a:p>
        </p:txBody>
      </p:sp>
      <p:sp>
        <p:nvSpPr>
          <p:cNvPr name="TextBox 14" id="14"/>
          <p:cNvSpPr txBox="true"/>
          <p:nvPr/>
        </p:nvSpPr>
        <p:spPr>
          <a:xfrm rot="0">
            <a:off x="6083157" y="1720400"/>
            <a:ext cx="8948262" cy="1017783"/>
          </a:xfrm>
          <a:prstGeom prst="rect">
            <a:avLst/>
          </a:prstGeom>
        </p:spPr>
        <p:txBody>
          <a:bodyPr anchor="t" rtlCol="false" tIns="0" lIns="0" bIns="0" rIns="0">
            <a:spAutoFit/>
          </a:bodyPr>
          <a:lstStyle/>
          <a:p>
            <a:pPr algn="ctr">
              <a:lnSpc>
                <a:spcPts val="7529"/>
              </a:lnSpc>
            </a:pPr>
            <a:r>
              <a:rPr lang="en-US" sz="8095">
                <a:solidFill>
                  <a:srgbClr val="2B1B10"/>
                </a:solidFill>
                <a:latin typeface="Roca Two Heavy"/>
              </a:rPr>
              <a:t>KEY FINDINGS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6820448" y="3334966"/>
            <a:ext cx="4647105" cy="4114800"/>
          </a:xfrm>
          <a:custGeom>
            <a:avLst/>
            <a:gdLst/>
            <a:ahLst/>
            <a:cxnLst/>
            <a:rect r="r" b="b" t="t" l="l"/>
            <a:pathLst>
              <a:path h="4114800" w="4647105">
                <a:moveTo>
                  <a:pt x="0" y="0"/>
                </a:moveTo>
                <a:lnTo>
                  <a:pt x="4647104" y="0"/>
                </a:lnTo>
                <a:lnTo>
                  <a:pt x="464710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5261623" y="2217766"/>
            <a:ext cx="7764755" cy="646429"/>
          </a:xfrm>
          <a:prstGeom prst="rect">
            <a:avLst/>
          </a:prstGeom>
        </p:spPr>
        <p:txBody>
          <a:bodyPr anchor="t" rtlCol="false" tIns="0" lIns="0" bIns="0" rIns="0">
            <a:spAutoFit/>
          </a:bodyPr>
          <a:lstStyle/>
          <a:p>
            <a:pPr algn="ctr">
              <a:lnSpc>
                <a:spcPts val="5320"/>
              </a:lnSpc>
            </a:pPr>
            <a:r>
              <a:rPr lang="en-US" sz="3800">
                <a:solidFill>
                  <a:srgbClr val="000000"/>
                </a:solidFill>
                <a:latin typeface="Noto Sans"/>
              </a:rPr>
              <a:t>Presented by Tarandeep Singh</a:t>
            </a:r>
          </a:p>
        </p:txBody>
      </p:sp>
      <p:sp>
        <p:nvSpPr>
          <p:cNvPr name="TextBox 5" id="5"/>
          <p:cNvSpPr txBox="true"/>
          <p:nvPr/>
        </p:nvSpPr>
        <p:spPr>
          <a:xfrm rot="0">
            <a:off x="5742665" y="7863386"/>
            <a:ext cx="6802671" cy="481329"/>
          </a:xfrm>
          <a:prstGeom prst="rect">
            <a:avLst/>
          </a:prstGeom>
        </p:spPr>
        <p:txBody>
          <a:bodyPr anchor="t" rtlCol="false" tIns="0" lIns="0" bIns="0" rIns="0">
            <a:spAutoFit/>
          </a:bodyPr>
          <a:lstStyle/>
          <a:p>
            <a:pPr algn="ctr">
              <a:lnSpc>
                <a:spcPts val="3920"/>
              </a:lnSpc>
            </a:pPr>
            <a:r>
              <a:rPr lang="en-US" sz="2800">
                <a:solidFill>
                  <a:srgbClr val="2B1B10"/>
                </a:solidFill>
                <a:latin typeface="Noto Sans"/>
              </a:rPr>
              <a:t>TIET 2024</a:t>
            </a:r>
          </a:p>
        </p:txBody>
      </p:sp>
      <p:sp>
        <p:nvSpPr>
          <p:cNvPr name="Freeform 6" id="6"/>
          <p:cNvSpPr/>
          <p:nvPr/>
        </p:nvSpPr>
        <p:spPr>
          <a:xfrm flipH="false" flipV="false" rot="1206853">
            <a:off x="-2668859" y="4882171"/>
            <a:ext cx="5552622" cy="7946508"/>
          </a:xfrm>
          <a:custGeom>
            <a:avLst/>
            <a:gdLst/>
            <a:ahLst/>
            <a:cxnLst/>
            <a:rect r="r" b="b" t="t" l="l"/>
            <a:pathLst>
              <a:path h="7946508" w="5552622">
                <a:moveTo>
                  <a:pt x="0" y="0"/>
                </a:moveTo>
                <a:lnTo>
                  <a:pt x="5552623" y="0"/>
                </a:lnTo>
                <a:lnTo>
                  <a:pt x="5552623" y="7946508"/>
                </a:lnTo>
                <a:lnTo>
                  <a:pt x="0" y="79465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1598807">
            <a:off x="295517" y="6998824"/>
            <a:ext cx="1466365" cy="4114800"/>
          </a:xfrm>
          <a:custGeom>
            <a:avLst/>
            <a:gdLst/>
            <a:ahLst/>
            <a:cxnLst/>
            <a:rect r="r" b="b" t="t" l="l"/>
            <a:pathLst>
              <a:path h="4114800" w="1466365">
                <a:moveTo>
                  <a:pt x="0" y="0"/>
                </a:moveTo>
                <a:lnTo>
                  <a:pt x="1466366" y="0"/>
                </a:lnTo>
                <a:lnTo>
                  <a:pt x="1466366"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1499947">
            <a:off x="16179756" y="851332"/>
            <a:ext cx="4679733" cy="2935469"/>
          </a:xfrm>
          <a:custGeom>
            <a:avLst/>
            <a:gdLst/>
            <a:ahLst/>
            <a:cxnLst/>
            <a:rect r="r" b="b" t="t" l="l"/>
            <a:pathLst>
              <a:path h="2935469" w="4679733">
                <a:moveTo>
                  <a:pt x="0" y="0"/>
                </a:moveTo>
                <a:lnTo>
                  <a:pt x="4679733" y="0"/>
                </a:lnTo>
                <a:lnTo>
                  <a:pt x="4679733" y="2935469"/>
                </a:lnTo>
                <a:lnTo>
                  <a:pt x="0" y="293546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1481790">
            <a:off x="12415536" y="-197491"/>
            <a:ext cx="5223762" cy="1932792"/>
          </a:xfrm>
          <a:custGeom>
            <a:avLst/>
            <a:gdLst/>
            <a:ahLst/>
            <a:cxnLst/>
            <a:rect r="r" b="b" t="t" l="l"/>
            <a:pathLst>
              <a:path h="1932792" w="5223762">
                <a:moveTo>
                  <a:pt x="0" y="0"/>
                </a:moveTo>
                <a:lnTo>
                  <a:pt x="5223762" y="0"/>
                </a:lnTo>
                <a:lnTo>
                  <a:pt x="5223762" y="1932792"/>
                </a:lnTo>
                <a:lnTo>
                  <a:pt x="0" y="1932792"/>
                </a:lnTo>
                <a:lnTo>
                  <a:pt x="0" y="0"/>
                </a:lnTo>
                <a:close/>
              </a:path>
            </a:pathLst>
          </a:custGeom>
          <a:blipFill>
            <a:blip r:embed="rId11"/>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096248" y="0"/>
            <a:ext cx="10191752" cy="10287000"/>
            <a:chOff x="0" y="0"/>
            <a:chExt cx="13589000" cy="13716000"/>
          </a:xfrm>
        </p:grpSpPr>
        <p:sp>
          <p:nvSpPr>
            <p:cNvPr name="Freeform 3" id="3"/>
            <p:cNvSpPr/>
            <p:nvPr/>
          </p:nvSpPr>
          <p:spPr>
            <a:xfrm flipH="false" flipV="false" rot="0">
              <a:off x="0" y="0"/>
              <a:ext cx="13589000" cy="13716000"/>
            </a:xfrm>
            <a:custGeom>
              <a:avLst/>
              <a:gdLst/>
              <a:ahLst/>
              <a:cxnLst/>
              <a:rect r="r" b="b" t="t" l="l"/>
              <a:pathLst>
                <a:path h="13716000" w="13589000">
                  <a:moveTo>
                    <a:pt x="0" y="0"/>
                  </a:moveTo>
                  <a:lnTo>
                    <a:pt x="0" y="13716000"/>
                  </a:lnTo>
                  <a:lnTo>
                    <a:pt x="13589000" y="13716000"/>
                  </a:lnTo>
                  <a:lnTo>
                    <a:pt x="13589000" y="0"/>
                  </a:lnTo>
                  <a:close/>
                </a:path>
              </a:pathLst>
            </a:custGeom>
            <a:solidFill>
              <a:srgbClr val="00BFF3"/>
            </a:solidFill>
          </p:spPr>
        </p:sp>
      </p:grpSp>
      <p:sp>
        <p:nvSpPr>
          <p:cNvPr name="Freeform 4" id="4"/>
          <p:cNvSpPr/>
          <p:nvPr/>
        </p:nvSpPr>
        <p:spPr>
          <a:xfrm flipH="false" flipV="false" rot="0">
            <a:off x="8096248" y="-167370"/>
            <a:ext cx="10191752" cy="10454370"/>
          </a:xfrm>
          <a:custGeom>
            <a:avLst/>
            <a:gdLst/>
            <a:ahLst/>
            <a:cxnLst/>
            <a:rect r="r" b="b" t="t" l="l"/>
            <a:pathLst>
              <a:path h="10454370" w="10191752">
                <a:moveTo>
                  <a:pt x="0" y="0"/>
                </a:moveTo>
                <a:lnTo>
                  <a:pt x="10191752" y="0"/>
                </a:lnTo>
                <a:lnTo>
                  <a:pt x="10191752" y="10454370"/>
                </a:lnTo>
                <a:lnTo>
                  <a:pt x="0" y="10454370"/>
                </a:lnTo>
                <a:lnTo>
                  <a:pt x="0" y="0"/>
                </a:lnTo>
                <a:close/>
              </a:path>
            </a:pathLst>
          </a:custGeom>
          <a:blipFill>
            <a:blip r:embed="rId2"/>
            <a:stretch>
              <a:fillRect l="-15194" t="-24273" r="-12281" b="0"/>
            </a:stretch>
          </a:blipFill>
        </p:spPr>
      </p:sp>
      <p:sp>
        <p:nvSpPr>
          <p:cNvPr name="TextBox 5" id="5"/>
          <p:cNvSpPr txBox="true"/>
          <p:nvPr/>
        </p:nvSpPr>
        <p:spPr>
          <a:xfrm rot="0">
            <a:off x="1466848" y="3860178"/>
            <a:ext cx="4328141" cy="4851959"/>
          </a:xfrm>
          <a:prstGeom prst="rect">
            <a:avLst/>
          </a:prstGeom>
        </p:spPr>
        <p:txBody>
          <a:bodyPr anchor="t" rtlCol="false" tIns="0" lIns="0" bIns="0" rIns="0">
            <a:spAutoFit/>
          </a:bodyPr>
          <a:lstStyle/>
          <a:p>
            <a:pPr algn="l">
              <a:lnSpc>
                <a:spcPts val="4800"/>
              </a:lnSpc>
            </a:pPr>
            <a:r>
              <a:rPr lang="en-US" sz="3150">
                <a:solidFill>
                  <a:srgbClr val="53585F"/>
                </a:solidFill>
                <a:latin typeface="Proxima Nova Bold"/>
              </a:rPr>
              <a:t>Introduction </a:t>
            </a:r>
          </a:p>
          <a:p>
            <a:pPr algn="l">
              <a:lnSpc>
                <a:spcPts val="4800"/>
              </a:lnSpc>
            </a:pPr>
            <a:r>
              <a:rPr lang="en-US" sz="3150">
                <a:solidFill>
                  <a:srgbClr val="53585F"/>
                </a:solidFill>
                <a:latin typeface="Proxima Nova Bold"/>
              </a:rPr>
              <a:t>Literature Review Objectives </a:t>
            </a:r>
          </a:p>
          <a:p>
            <a:pPr algn="l">
              <a:lnSpc>
                <a:spcPts val="4800"/>
              </a:lnSpc>
            </a:pPr>
            <a:r>
              <a:rPr lang="en-US" sz="3150">
                <a:solidFill>
                  <a:srgbClr val="53585F"/>
                </a:solidFill>
                <a:latin typeface="Proxima Nova Bold"/>
              </a:rPr>
              <a:t>Conceptual Framework</a:t>
            </a:r>
          </a:p>
          <a:p>
            <a:pPr algn="l">
              <a:lnSpc>
                <a:spcPts val="4800"/>
              </a:lnSpc>
            </a:pPr>
            <a:r>
              <a:rPr lang="en-US" sz="3150">
                <a:solidFill>
                  <a:srgbClr val="53585F"/>
                </a:solidFill>
                <a:latin typeface="Proxima Nova Bold"/>
              </a:rPr>
              <a:t>Statistical Model</a:t>
            </a:r>
          </a:p>
          <a:p>
            <a:pPr algn="l">
              <a:lnSpc>
                <a:spcPts val="4800"/>
              </a:lnSpc>
            </a:pPr>
            <a:r>
              <a:rPr lang="en-US" sz="3150">
                <a:solidFill>
                  <a:srgbClr val="53585F"/>
                </a:solidFill>
                <a:latin typeface="Proxima Nova Bold"/>
              </a:rPr>
              <a:t>Research Methodology</a:t>
            </a:r>
          </a:p>
          <a:p>
            <a:pPr algn="l">
              <a:lnSpc>
                <a:spcPts val="4800"/>
              </a:lnSpc>
            </a:pPr>
            <a:r>
              <a:rPr lang="en-US" sz="3150">
                <a:solidFill>
                  <a:srgbClr val="53585F"/>
                </a:solidFill>
                <a:latin typeface="Proxima Nova Bold"/>
              </a:rPr>
              <a:t>Data From Survey</a:t>
            </a:r>
          </a:p>
          <a:p>
            <a:pPr algn="l">
              <a:lnSpc>
                <a:spcPts val="4800"/>
              </a:lnSpc>
            </a:pPr>
            <a:r>
              <a:rPr lang="en-US" sz="3150">
                <a:solidFill>
                  <a:srgbClr val="53585F"/>
                </a:solidFill>
                <a:latin typeface="Proxima Nova Bold"/>
              </a:rPr>
              <a:t>Key Findings</a:t>
            </a:r>
          </a:p>
        </p:txBody>
      </p:sp>
      <p:sp>
        <p:nvSpPr>
          <p:cNvPr name="TextBox 6" id="6"/>
          <p:cNvSpPr txBox="true"/>
          <p:nvPr/>
        </p:nvSpPr>
        <p:spPr>
          <a:xfrm rot="0">
            <a:off x="952498" y="1455675"/>
            <a:ext cx="6966077" cy="1493520"/>
          </a:xfrm>
          <a:prstGeom prst="rect">
            <a:avLst/>
          </a:prstGeom>
        </p:spPr>
        <p:txBody>
          <a:bodyPr anchor="t" rtlCol="false" tIns="0" lIns="0" bIns="0" rIns="0">
            <a:spAutoFit/>
          </a:bodyPr>
          <a:lstStyle/>
          <a:p>
            <a:pPr algn="l">
              <a:lnSpc>
                <a:spcPts val="12179"/>
              </a:lnSpc>
            </a:pPr>
            <a:r>
              <a:rPr lang="en-US" sz="8699" spc="-495">
                <a:solidFill>
                  <a:srgbClr val="00BFF3"/>
                </a:solidFill>
                <a:latin typeface="Open Sans Condensed Medium"/>
              </a:rPr>
              <a:t>TABLE OF CONTENTS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1206853">
            <a:off x="-2668859" y="4882171"/>
            <a:ext cx="5552622" cy="7946508"/>
          </a:xfrm>
          <a:custGeom>
            <a:avLst/>
            <a:gdLst/>
            <a:ahLst/>
            <a:cxnLst/>
            <a:rect r="r" b="b" t="t" l="l"/>
            <a:pathLst>
              <a:path h="7946508" w="5552622">
                <a:moveTo>
                  <a:pt x="0" y="0"/>
                </a:moveTo>
                <a:lnTo>
                  <a:pt x="5552623" y="0"/>
                </a:lnTo>
                <a:lnTo>
                  <a:pt x="5552623" y="7946508"/>
                </a:lnTo>
                <a:lnTo>
                  <a:pt x="0" y="79465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499947">
            <a:off x="16179756" y="851332"/>
            <a:ext cx="4679733" cy="2935469"/>
          </a:xfrm>
          <a:custGeom>
            <a:avLst/>
            <a:gdLst/>
            <a:ahLst/>
            <a:cxnLst/>
            <a:rect r="r" b="b" t="t" l="l"/>
            <a:pathLst>
              <a:path h="2935469" w="4679733">
                <a:moveTo>
                  <a:pt x="0" y="0"/>
                </a:moveTo>
                <a:lnTo>
                  <a:pt x="4679733" y="0"/>
                </a:lnTo>
                <a:lnTo>
                  <a:pt x="4679733" y="2935469"/>
                </a:lnTo>
                <a:lnTo>
                  <a:pt x="0" y="29354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481790">
            <a:off x="12415536" y="-197491"/>
            <a:ext cx="5223762" cy="1932792"/>
          </a:xfrm>
          <a:custGeom>
            <a:avLst/>
            <a:gdLst/>
            <a:ahLst/>
            <a:cxnLst/>
            <a:rect r="r" b="b" t="t" l="l"/>
            <a:pathLst>
              <a:path h="1932792" w="5223762">
                <a:moveTo>
                  <a:pt x="0" y="0"/>
                </a:moveTo>
                <a:lnTo>
                  <a:pt x="5223762" y="0"/>
                </a:lnTo>
                <a:lnTo>
                  <a:pt x="5223762" y="1932792"/>
                </a:lnTo>
                <a:lnTo>
                  <a:pt x="0" y="1932792"/>
                </a:lnTo>
                <a:lnTo>
                  <a:pt x="0" y="0"/>
                </a:lnTo>
                <a:close/>
              </a:path>
            </a:pathLst>
          </a:custGeom>
          <a:blipFill>
            <a:blip r:embed="rId7"/>
            <a:stretch>
              <a:fillRect l="0" t="0" r="0" b="0"/>
            </a:stretch>
          </a:blipFill>
        </p:spPr>
      </p:sp>
      <p:sp>
        <p:nvSpPr>
          <p:cNvPr name="Freeform 6" id="6"/>
          <p:cNvSpPr/>
          <p:nvPr/>
        </p:nvSpPr>
        <p:spPr>
          <a:xfrm flipH="false" flipV="false" rot="1598807">
            <a:off x="295517" y="6998824"/>
            <a:ext cx="1466365" cy="4114800"/>
          </a:xfrm>
          <a:custGeom>
            <a:avLst/>
            <a:gdLst/>
            <a:ahLst/>
            <a:cxnLst/>
            <a:rect r="r" b="b" t="t" l="l"/>
            <a:pathLst>
              <a:path h="4114800" w="1466365">
                <a:moveTo>
                  <a:pt x="0" y="0"/>
                </a:moveTo>
                <a:lnTo>
                  <a:pt x="1466366" y="0"/>
                </a:lnTo>
                <a:lnTo>
                  <a:pt x="146636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5764801" y="3790216"/>
            <a:ext cx="11494499" cy="5468084"/>
          </a:xfrm>
          <a:custGeom>
            <a:avLst/>
            <a:gdLst/>
            <a:ahLst/>
            <a:cxnLst/>
            <a:rect r="r" b="b" t="t" l="l"/>
            <a:pathLst>
              <a:path h="5468084" w="11494499">
                <a:moveTo>
                  <a:pt x="0" y="0"/>
                </a:moveTo>
                <a:lnTo>
                  <a:pt x="11494499" y="0"/>
                </a:lnTo>
                <a:lnTo>
                  <a:pt x="11494499" y="5468084"/>
                </a:lnTo>
                <a:lnTo>
                  <a:pt x="0" y="5468084"/>
                </a:lnTo>
                <a:lnTo>
                  <a:pt x="0" y="0"/>
                </a:lnTo>
                <a:close/>
              </a:path>
            </a:pathLst>
          </a:custGeom>
          <a:blipFill>
            <a:blip r:embed="rId10"/>
            <a:stretch>
              <a:fillRect l="-123" t="-12072" r="0" b="-14208"/>
            </a:stretch>
          </a:blipFill>
        </p:spPr>
      </p:sp>
      <p:sp>
        <p:nvSpPr>
          <p:cNvPr name="Freeform 8" id="8"/>
          <p:cNvSpPr/>
          <p:nvPr/>
        </p:nvSpPr>
        <p:spPr>
          <a:xfrm flipH="false" flipV="false" rot="0">
            <a:off x="11135868" y="2004765"/>
            <a:ext cx="1114796" cy="1466837"/>
          </a:xfrm>
          <a:custGeom>
            <a:avLst/>
            <a:gdLst/>
            <a:ahLst/>
            <a:cxnLst/>
            <a:rect r="r" b="b" t="t" l="l"/>
            <a:pathLst>
              <a:path h="1466837" w="1114796">
                <a:moveTo>
                  <a:pt x="0" y="0"/>
                </a:moveTo>
                <a:lnTo>
                  <a:pt x="1114796" y="0"/>
                </a:lnTo>
                <a:lnTo>
                  <a:pt x="1114796" y="1466837"/>
                </a:lnTo>
                <a:lnTo>
                  <a:pt x="0" y="146683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9" id="9"/>
          <p:cNvGrpSpPr>
            <a:grpSpLocks noChangeAspect="true"/>
          </p:cNvGrpSpPr>
          <p:nvPr/>
        </p:nvGrpSpPr>
        <p:grpSpPr>
          <a:xfrm rot="0">
            <a:off x="1846022" y="1313331"/>
            <a:ext cx="4938900" cy="3673926"/>
            <a:chOff x="0" y="0"/>
            <a:chExt cx="5702300" cy="4241800"/>
          </a:xfrm>
        </p:grpSpPr>
        <p:sp>
          <p:nvSpPr>
            <p:cNvPr name="Freeform 10" id="10"/>
            <p:cNvSpPr/>
            <p:nvPr/>
          </p:nvSpPr>
          <p:spPr>
            <a:xfrm flipH="false" flipV="false" rot="0">
              <a:off x="0" y="3797300"/>
              <a:ext cx="5702300" cy="444500"/>
            </a:xfrm>
            <a:custGeom>
              <a:avLst/>
              <a:gdLst/>
              <a:ahLst/>
              <a:cxnLst/>
              <a:rect r="r" b="b" t="t" l="l"/>
              <a:pathLst>
                <a:path h="444500" w="5702300">
                  <a:moveTo>
                    <a:pt x="0" y="0"/>
                  </a:moveTo>
                  <a:lnTo>
                    <a:pt x="5702300" y="0"/>
                  </a:lnTo>
                  <a:lnTo>
                    <a:pt x="5702300" y="444500"/>
                  </a:lnTo>
                  <a:lnTo>
                    <a:pt x="0" y="444500"/>
                  </a:lnTo>
                  <a:close/>
                </a:path>
              </a:pathLst>
            </a:custGeom>
            <a:solidFill>
              <a:srgbClr val="FEDE95"/>
            </a:solidFill>
          </p:spPr>
        </p:sp>
        <p:sp>
          <p:nvSpPr>
            <p:cNvPr name="Freeform 11" id="11"/>
            <p:cNvSpPr/>
            <p:nvPr/>
          </p:nvSpPr>
          <p:spPr>
            <a:xfrm flipH="false" flipV="false" rot="0">
              <a:off x="0" y="0"/>
              <a:ext cx="5702300" cy="3797300"/>
            </a:xfrm>
            <a:custGeom>
              <a:avLst/>
              <a:gdLst/>
              <a:ahLst/>
              <a:cxnLst/>
              <a:rect r="r" b="b" t="t" l="l"/>
              <a:pathLst>
                <a:path h="3797300" w="5702300">
                  <a:moveTo>
                    <a:pt x="0" y="0"/>
                  </a:moveTo>
                  <a:lnTo>
                    <a:pt x="5702300" y="0"/>
                  </a:lnTo>
                  <a:lnTo>
                    <a:pt x="5702300" y="3797300"/>
                  </a:lnTo>
                  <a:lnTo>
                    <a:pt x="0" y="3797300"/>
                  </a:lnTo>
                  <a:close/>
                </a:path>
              </a:pathLst>
            </a:custGeom>
            <a:blipFill>
              <a:blip r:embed="rId13"/>
              <a:stretch>
                <a:fillRect l="0" t="-24" r="0" b="-24"/>
              </a:stretch>
            </a:blipFill>
          </p:spPr>
        </p:sp>
      </p:grpSp>
      <p:sp>
        <p:nvSpPr>
          <p:cNvPr name="TextBox 12" id="12"/>
          <p:cNvSpPr txBox="true"/>
          <p:nvPr/>
        </p:nvSpPr>
        <p:spPr>
          <a:xfrm rot="0">
            <a:off x="6283270" y="5086350"/>
            <a:ext cx="10365699" cy="3909890"/>
          </a:xfrm>
          <a:prstGeom prst="rect">
            <a:avLst/>
          </a:prstGeom>
        </p:spPr>
        <p:txBody>
          <a:bodyPr anchor="t" rtlCol="false" tIns="0" lIns="0" bIns="0" rIns="0">
            <a:spAutoFit/>
          </a:bodyPr>
          <a:lstStyle/>
          <a:p>
            <a:pPr algn="just">
              <a:lnSpc>
                <a:spcPts val="4469"/>
              </a:lnSpc>
            </a:pPr>
            <a:r>
              <a:rPr lang="en-US" sz="3192">
                <a:solidFill>
                  <a:srgbClr val="2B1B10"/>
                </a:solidFill>
                <a:latin typeface="Noto Sans"/>
              </a:rPr>
              <a:t>The project looks at how Student Relationship Management (SRM) practices at TIET affect student satisfaction. A questionnaire was shared with students using a QR code, and face-to-face meetings ensured good data collection. Analysis in IBM SPSS identified key SRM factors influencing student satisfaction at TIET.</a:t>
            </a:r>
          </a:p>
        </p:txBody>
      </p:sp>
      <p:sp>
        <p:nvSpPr>
          <p:cNvPr name="TextBox 13" id="13"/>
          <p:cNvSpPr txBox="true"/>
          <p:nvPr/>
        </p:nvSpPr>
        <p:spPr>
          <a:xfrm rot="0">
            <a:off x="5347944" y="4191000"/>
            <a:ext cx="12236352" cy="952500"/>
          </a:xfrm>
          <a:prstGeom prst="rect">
            <a:avLst/>
          </a:prstGeom>
        </p:spPr>
        <p:txBody>
          <a:bodyPr anchor="t" rtlCol="false" tIns="0" lIns="0" bIns="0" rIns="0">
            <a:spAutoFit/>
          </a:bodyPr>
          <a:lstStyle/>
          <a:p>
            <a:pPr algn="ctr">
              <a:lnSpc>
                <a:spcPts val="6975"/>
              </a:lnSpc>
            </a:pPr>
            <a:r>
              <a:rPr lang="en-US" sz="7500">
                <a:solidFill>
                  <a:srgbClr val="2B1B10"/>
                </a:solidFill>
                <a:latin typeface="Roca Two Heavy"/>
              </a:rPr>
              <a:t>INTRODUCTION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1499947">
            <a:off x="16179756" y="851332"/>
            <a:ext cx="4679733" cy="2935469"/>
          </a:xfrm>
          <a:custGeom>
            <a:avLst/>
            <a:gdLst/>
            <a:ahLst/>
            <a:cxnLst/>
            <a:rect r="r" b="b" t="t" l="l"/>
            <a:pathLst>
              <a:path h="2935469" w="4679733">
                <a:moveTo>
                  <a:pt x="0" y="0"/>
                </a:moveTo>
                <a:lnTo>
                  <a:pt x="4679733" y="0"/>
                </a:lnTo>
                <a:lnTo>
                  <a:pt x="4679733" y="2935469"/>
                </a:lnTo>
                <a:lnTo>
                  <a:pt x="0" y="29354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481790">
            <a:off x="12415536" y="-197491"/>
            <a:ext cx="5223762" cy="1932792"/>
          </a:xfrm>
          <a:custGeom>
            <a:avLst/>
            <a:gdLst/>
            <a:ahLst/>
            <a:cxnLst/>
            <a:rect r="r" b="b" t="t" l="l"/>
            <a:pathLst>
              <a:path h="1932792" w="5223762">
                <a:moveTo>
                  <a:pt x="0" y="0"/>
                </a:moveTo>
                <a:lnTo>
                  <a:pt x="5223762" y="0"/>
                </a:lnTo>
                <a:lnTo>
                  <a:pt x="5223762" y="1932792"/>
                </a:lnTo>
                <a:lnTo>
                  <a:pt x="0" y="1932792"/>
                </a:lnTo>
                <a:lnTo>
                  <a:pt x="0" y="0"/>
                </a:lnTo>
                <a:close/>
              </a:path>
            </a:pathLst>
          </a:custGeom>
          <a:blipFill>
            <a:blip r:embed="rId5"/>
            <a:stretch>
              <a:fillRect l="0" t="0" r="0" b="0"/>
            </a:stretch>
          </a:blipFill>
        </p:spPr>
      </p:sp>
      <p:sp>
        <p:nvSpPr>
          <p:cNvPr name="Freeform 5" id="5"/>
          <p:cNvSpPr/>
          <p:nvPr/>
        </p:nvSpPr>
        <p:spPr>
          <a:xfrm flipH="false" flipV="false" rot="0">
            <a:off x="6503414" y="3862614"/>
            <a:ext cx="11494499" cy="5468084"/>
          </a:xfrm>
          <a:custGeom>
            <a:avLst/>
            <a:gdLst/>
            <a:ahLst/>
            <a:cxnLst/>
            <a:rect r="r" b="b" t="t" l="l"/>
            <a:pathLst>
              <a:path h="5468084" w="11494499">
                <a:moveTo>
                  <a:pt x="0" y="0"/>
                </a:moveTo>
                <a:lnTo>
                  <a:pt x="11494499" y="0"/>
                </a:lnTo>
                <a:lnTo>
                  <a:pt x="11494499" y="5468084"/>
                </a:lnTo>
                <a:lnTo>
                  <a:pt x="0" y="5468084"/>
                </a:lnTo>
                <a:lnTo>
                  <a:pt x="0" y="0"/>
                </a:lnTo>
                <a:close/>
              </a:path>
            </a:pathLst>
          </a:custGeom>
          <a:blipFill>
            <a:blip r:embed="rId6"/>
            <a:stretch>
              <a:fillRect l="-123" t="-12072" r="0" b="-14208"/>
            </a:stretch>
          </a:blipFill>
        </p:spPr>
      </p:sp>
      <p:sp>
        <p:nvSpPr>
          <p:cNvPr name="Freeform 6" id="6"/>
          <p:cNvSpPr/>
          <p:nvPr/>
        </p:nvSpPr>
        <p:spPr>
          <a:xfrm flipH="false" flipV="false" rot="0">
            <a:off x="11135868" y="2702913"/>
            <a:ext cx="1114796" cy="1466837"/>
          </a:xfrm>
          <a:custGeom>
            <a:avLst/>
            <a:gdLst/>
            <a:ahLst/>
            <a:cxnLst/>
            <a:rect r="r" b="b" t="t" l="l"/>
            <a:pathLst>
              <a:path h="1466837" w="1114796">
                <a:moveTo>
                  <a:pt x="0" y="0"/>
                </a:moveTo>
                <a:lnTo>
                  <a:pt x="1114796" y="0"/>
                </a:lnTo>
                <a:lnTo>
                  <a:pt x="1114796" y="1466838"/>
                </a:lnTo>
                <a:lnTo>
                  <a:pt x="0" y="146683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414975" y="212410"/>
            <a:ext cx="8729025" cy="3361831"/>
          </a:xfrm>
          <a:custGeom>
            <a:avLst/>
            <a:gdLst/>
            <a:ahLst/>
            <a:cxnLst/>
            <a:rect r="r" b="b" t="t" l="l"/>
            <a:pathLst>
              <a:path h="3361831" w="8729025">
                <a:moveTo>
                  <a:pt x="0" y="0"/>
                </a:moveTo>
                <a:lnTo>
                  <a:pt x="8729025" y="0"/>
                </a:lnTo>
                <a:lnTo>
                  <a:pt x="8729025" y="3361831"/>
                </a:lnTo>
                <a:lnTo>
                  <a:pt x="0" y="336183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223147" y="3862614"/>
            <a:ext cx="5923108" cy="5923108"/>
          </a:xfrm>
          <a:custGeom>
            <a:avLst/>
            <a:gdLst/>
            <a:ahLst/>
            <a:cxnLst/>
            <a:rect r="r" b="b" t="t" l="l"/>
            <a:pathLst>
              <a:path h="5923108" w="5923108">
                <a:moveTo>
                  <a:pt x="0" y="0"/>
                </a:moveTo>
                <a:lnTo>
                  <a:pt x="5923108" y="0"/>
                </a:lnTo>
                <a:lnTo>
                  <a:pt x="5923108" y="5923108"/>
                </a:lnTo>
                <a:lnTo>
                  <a:pt x="0" y="5923108"/>
                </a:lnTo>
                <a:lnTo>
                  <a:pt x="0" y="0"/>
                </a:lnTo>
                <a:close/>
              </a:path>
            </a:pathLst>
          </a:custGeom>
          <a:blipFill>
            <a:blip r:embed="rId11"/>
            <a:stretch>
              <a:fillRect l="0" t="0" r="0" b="0"/>
            </a:stretch>
          </a:blipFill>
        </p:spPr>
      </p:sp>
      <p:sp>
        <p:nvSpPr>
          <p:cNvPr name="TextBox 9" id="9"/>
          <p:cNvSpPr txBox="true"/>
          <p:nvPr/>
        </p:nvSpPr>
        <p:spPr>
          <a:xfrm rot="0">
            <a:off x="1218763" y="1066800"/>
            <a:ext cx="7247051" cy="2273096"/>
          </a:xfrm>
          <a:prstGeom prst="rect">
            <a:avLst/>
          </a:prstGeom>
        </p:spPr>
        <p:txBody>
          <a:bodyPr anchor="t" rtlCol="false" tIns="0" lIns="0" bIns="0" rIns="0">
            <a:spAutoFit/>
          </a:bodyPr>
          <a:lstStyle/>
          <a:p>
            <a:pPr algn="l">
              <a:lnSpc>
                <a:spcPts val="5488"/>
              </a:lnSpc>
            </a:pPr>
            <a:r>
              <a:rPr lang="en-US" sz="5901">
                <a:solidFill>
                  <a:srgbClr val="2B1B10"/>
                </a:solidFill>
                <a:latin typeface="Times New Roman Ultra-Bold"/>
              </a:rPr>
              <a:t>WHY IS STUDENT SATISFACTION IMPORTANT</a:t>
            </a:r>
          </a:p>
        </p:txBody>
      </p:sp>
      <p:sp>
        <p:nvSpPr>
          <p:cNvPr name="TextBox 10" id="10"/>
          <p:cNvSpPr txBox="true"/>
          <p:nvPr/>
        </p:nvSpPr>
        <p:spPr>
          <a:xfrm rot="0">
            <a:off x="7239359" y="3949507"/>
            <a:ext cx="10022611" cy="5227622"/>
          </a:xfrm>
          <a:prstGeom prst="rect">
            <a:avLst/>
          </a:prstGeom>
        </p:spPr>
        <p:txBody>
          <a:bodyPr anchor="t" rtlCol="false" tIns="0" lIns="0" bIns="0" rIns="0">
            <a:spAutoFit/>
          </a:bodyPr>
          <a:lstStyle/>
          <a:p>
            <a:pPr algn="l">
              <a:lnSpc>
                <a:spcPts val="4611"/>
              </a:lnSpc>
            </a:pPr>
            <a:r>
              <a:rPr lang="en-US" sz="3293">
                <a:solidFill>
                  <a:srgbClr val="2B1B10"/>
                </a:solidFill>
                <a:latin typeface="Noto Sans"/>
              </a:rPr>
              <a:t>Student satisfaction in college is very important because it affects how well students do in their classes and their overall experience at school. Happy students are more likely to participate in their studies and join in on activities. High student satisfaction also boosts the college's reputation and can help attract new students. Satisfied students may become loyal alumni who support the college in future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1206853">
            <a:off x="-2668859" y="4882171"/>
            <a:ext cx="5552622" cy="7946508"/>
          </a:xfrm>
          <a:custGeom>
            <a:avLst/>
            <a:gdLst/>
            <a:ahLst/>
            <a:cxnLst/>
            <a:rect r="r" b="b" t="t" l="l"/>
            <a:pathLst>
              <a:path h="7946508" w="5552622">
                <a:moveTo>
                  <a:pt x="0" y="0"/>
                </a:moveTo>
                <a:lnTo>
                  <a:pt x="5552623" y="0"/>
                </a:lnTo>
                <a:lnTo>
                  <a:pt x="5552623" y="7946508"/>
                </a:lnTo>
                <a:lnTo>
                  <a:pt x="0" y="79465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499947">
            <a:off x="16179756" y="851332"/>
            <a:ext cx="4679733" cy="2935469"/>
          </a:xfrm>
          <a:custGeom>
            <a:avLst/>
            <a:gdLst/>
            <a:ahLst/>
            <a:cxnLst/>
            <a:rect r="r" b="b" t="t" l="l"/>
            <a:pathLst>
              <a:path h="2935469" w="4679733">
                <a:moveTo>
                  <a:pt x="0" y="0"/>
                </a:moveTo>
                <a:lnTo>
                  <a:pt x="4679733" y="0"/>
                </a:lnTo>
                <a:lnTo>
                  <a:pt x="4679733" y="2935469"/>
                </a:lnTo>
                <a:lnTo>
                  <a:pt x="0" y="29354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481790">
            <a:off x="12415536" y="-197491"/>
            <a:ext cx="5223762" cy="1932792"/>
          </a:xfrm>
          <a:custGeom>
            <a:avLst/>
            <a:gdLst/>
            <a:ahLst/>
            <a:cxnLst/>
            <a:rect r="r" b="b" t="t" l="l"/>
            <a:pathLst>
              <a:path h="1932792" w="5223762">
                <a:moveTo>
                  <a:pt x="0" y="0"/>
                </a:moveTo>
                <a:lnTo>
                  <a:pt x="5223762" y="0"/>
                </a:lnTo>
                <a:lnTo>
                  <a:pt x="5223762" y="1932792"/>
                </a:lnTo>
                <a:lnTo>
                  <a:pt x="0" y="1932792"/>
                </a:lnTo>
                <a:lnTo>
                  <a:pt x="0" y="0"/>
                </a:lnTo>
                <a:close/>
              </a:path>
            </a:pathLst>
          </a:custGeom>
          <a:blipFill>
            <a:blip r:embed="rId7"/>
            <a:stretch>
              <a:fillRect l="0" t="0" r="0" b="0"/>
            </a:stretch>
          </a:blipFill>
        </p:spPr>
      </p:sp>
      <p:sp>
        <p:nvSpPr>
          <p:cNvPr name="Freeform 6" id="6"/>
          <p:cNvSpPr/>
          <p:nvPr/>
        </p:nvSpPr>
        <p:spPr>
          <a:xfrm flipH="false" flipV="false" rot="1598807">
            <a:off x="295517" y="6998824"/>
            <a:ext cx="1466365" cy="4114800"/>
          </a:xfrm>
          <a:custGeom>
            <a:avLst/>
            <a:gdLst/>
            <a:ahLst/>
            <a:cxnLst/>
            <a:rect r="r" b="b" t="t" l="l"/>
            <a:pathLst>
              <a:path h="4114800" w="1466365">
                <a:moveTo>
                  <a:pt x="0" y="0"/>
                </a:moveTo>
                <a:lnTo>
                  <a:pt x="1466366" y="0"/>
                </a:lnTo>
                <a:lnTo>
                  <a:pt x="146636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465562" y="212410"/>
            <a:ext cx="8729025" cy="3361831"/>
          </a:xfrm>
          <a:custGeom>
            <a:avLst/>
            <a:gdLst/>
            <a:ahLst/>
            <a:cxnLst/>
            <a:rect r="r" b="b" t="t" l="l"/>
            <a:pathLst>
              <a:path h="3361831" w="8729025">
                <a:moveTo>
                  <a:pt x="0" y="0"/>
                </a:moveTo>
                <a:lnTo>
                  <a:pt x="8729025" y="0"/>
                </a:lnTo>
                <a:lnTo>
                  <a:pt x="8729025" y="3361831"/>
                </a:lnTo>
                <a:lnTo>
                  <a:pt x="0" y="336183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8" id="8"/>
          <p:cNvGrpSpPr/>
          <p:nvPr/>
        </p:nvGrpSpPr>
        <p:grpSpPr>
          <a:xfrm rot="0">
            <a:off x="4061757" y="3802420"/>
            <a:ext cx="4418104" cy="5455880"/>
            <a:chOff x="0" y="0"/>
            <a:chExt cx="836595" cy="1033104"/>
          </a:xfrm>
        </p:grpSpPr>
        <p:sp>
          <p:nvSpPr>
            <p:cNvPr name="Freeform 9" id="9"/>
            <p:cNvSpPr/>
            <p:nvPr/>
          </p:nvSpPr>
          <p:spPr>
            <a:xfrm flipH="false" flipV="false" rot="0">
              <a:off x="0" y="0"/>
              <a:ext cx="836595" cy="1033104"/>
            </a:xfrm>
            <a:custGeom>
              <a:avLst/>
              <a:gdLst/>
              <a:ahLst/>
              <a:cxnLst/>
              <a:rect r="r" b="b" t="t" l="l"/>
              <a:pathLst>
                <a:path h="1033104" w="836595">
                  <a:moveTo>
                    <a:pt x="123388" y="0"/>
                  </a:moveTo>
                  <a:lnTo>
                    <a:pt x="713207" y="0"/>
                  </a:lnTo>
                  <a:cubicBezTo>
                    <a:pt x="781352" y="0"/>
                    <a:pt x="836595" y="55243"/>
                    <a:pt x="836595" y="123388"/>
                  </a:cubicBezTo>
                  <a:lnTo>
                    <a:pt x="836595" y="909716"/>
                  </a:lnTo>
                  <a:cubicBezTo>
                    <a:pt x="836595" y="977861"/>
                    <a:pt x="781352" y="1033104"/>
                    <a:pt x="713207" y="1033104"/>
                  </a:cubicBezTo>
                  <a:lnTo>
                    <a:pt x="123388" y="1033104"/>
                  </a:lnTo>
                  <a:cubicBezTo>
                    <a:pt x="55243" y="1033104"/>
                    <a:pt x="0" y="977861"/>
                    <a:pt x="0" y="909716"/>
                  </a:cubicBezTo>
                  <a:lnTo>
                    <a:pt x="0" y="123388"/>
                  </a:lnTo>
                  <a:cubicBezTo>
                    <a:pt x="0" y="55243"/>
                    <a:pt x="55243" y="0"/>
                    <a:pt x="123388" y="0"/>
                  </a:cubicBezTo>
                  <a:close/>
                </a:path>
              </a:pathLst>
            </a:custGeom>
            <a:solidFill>
              <a:srgbClr val="E25B45"/>
            </a:solidFill>
          </p:spPr>
        </p:sp>
        <p:sp>
          <p:nvSpPr>
            <p:cNvPr name="TextBox 10" id="10"/>
            <p:cNvSpPr txBox="true"/>
            <p:nvPr/>
          </p:nvSpPr>
          <p:spPr>
            <a:xfrm>
              <a:off x="0" y="-38100"/>
              <a:ext cx="836595" cy="1071204"/>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4333326" y="4169751"/>
            <a:ext cx="3865197" cy="4685674"/>
            <a:chOff x="0" y="0"/>
            <a:chExt cx="812800" cy="985336"/>
          </a:xfrm>
        </p:grpSpPr>
        <p:sp>
          <p:nvSpPr>
            <p:cNvPr name="Freeform 12" id="12"/>
            <p:cNvSpPr/>
            <p:nvPr/>
          </p:nvSpPr>
          <p:spPr>
            <a:xfrm flipH="false" flipV="false" rot="0">
              <a:off x="0" y="0"/>
              <a:ext cx="812800" cy="985336"/>
            </a:xfrm>
            <a:custGeom>
              <a:avLst/>
              <a:gdLst/>
              <a:ahLst/>
              <a:cxnLst/>
              <a:rect r="r" b="b" t="t" l="l"/>
              <a:pathLst>
                <a:path h="985336" w="812800">
                  <a:moveTo>
                    <a:pt x="0" y="0"/>
                  </a:moveTo>
                  <a:lnTo>
                    <a:pt x="812800" y="0"/>
                  </a:lnTo>
                  <a:lnTo>
                    <a:pt x="812800" y="985336"/>
                  </a:lnTo>
                  <a:lnTo>
                    <a:pt x="0" y="985336"/>
                  </a:lnTo>
                  <a:close/>
                </a:path>
              </a:pathLst>
            </a:custGeom>
            <a:solidFill>
              <a:srgbClr val="FEDE95"/>
            </a:solidFill>
          </p:spPr>
        </p:sp>
        <p:sp>
          <p:nvSpPr>
            <p:cNvPr name="TextBox 13" id="13"/>
            <p:cNvSpPr txBox="true"/>
            <p:nvPr/>
          </p:nvSpPr>
          <p:spPr>
            <a:xfrm>
              <a:off x="0" y="-38100"/>
              <a:ext cx="812800" cy="1023436"/>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8621615" y="3784648"/>
            <a:ext cx="4418104" cy="5455880"/>
            <a:chOff x="0" y="0"/>
            <a:chExt cx="836595" cy="1033104"/>
          </a:xfrm>
        </p:grpSpPr>
        <p:sp>
          <p:nvSpPr>
            <p:cNvPr name="Freeform 15" id="15"/>
            <p:cNvSpPr/>
            <p:nvPr/>
          </p:nvSpPr>
          <p:spPr>
            <a:xfrm flipH="false" flipV="false" rot="0">
              <a:off x="0" y="0"/>
              <a:ext cx="836595" cy="1033104"/>
            </a:xfrm>
            <a:custGeom>
              <a:avLst/>
              <a:gdLst/>
              <a:ahLst/>
              <a:cxnLst/>
              <a:rect r="r" b="b" t="t" l="l"/>
              <a:pathLst>
                <a:path h="1033104" w="836595">
                  <a:moveTo>
                    <a:pt x="122662" y="0"/>
                  </a:moveTo>
                  <a:lnTo>
                    <a:pt x="713932" y="0"/>
                  </a:lnTo>
                  <a:cubicBezTo>
                    <a:pt x="781677" y="0"/>
                    <a:pt x="836595" y="54918"/>
                    <a:pt x="836595" y="122662"/>
                  </a:cubicBezTo>
                  <a:lnTo>
                    <a:pt x="836595" y="910442"/>
                  </a:lnTo>
                  <a:cubicBezTo>
                    <a:pt x="836595" y="978186"/>
                    <a:pt x="781677" y="1033104"/>
                    <a:pt x="713932" y="1033104"/>
                  </a:cubicBezTo>
                  <a:lnTo>
                    <a:pt x="122662" y="1033104"/>
                  </a:lnTo>
                  <a:cubicBezTo>
                    <a:pt x="90130" y="1033104"/>
                    <a:pt x="58931" y="1020180"/>
                    <a:pt x="35927" y="997177"/>
                  </a:cubicBezTo>
                  <a:cubicBezTo>
                    <a:pt x="12923" y="974173"/>
                    <a:pt x="0" y="942974"/>
                    <a:pt x="0" y="910442"/>
                  </a:cubicBezTo>
                  <a:lnTo>
                    <a:pt x="0" y="122662"/>
                  </a:lnTo>
                  <a:cubicBezTo>
                    <a:pt x="0" y="54918"/>
                    <a:pt x="54918" y="0"/>
                    <a:pt x="122662" y="0"/>
                  </a:cubicBezTo>
                  <a:close/>
                </a:path>
              </a:pathLst>
            </a:custGeom>
            <a:solidFill>
              <a:srgbClr val="E25B45"/>
            </a:solidFill>
          </p:spPr>
        </p:sp>
        <p:sp>
          <p:nvSpPr>
            <p:cNvPr name="TextBox 16" id="16"/>
            <p:cNvSpPr txBox="true"/>
            <p:nvPr/>
          </p:nvSpPr>
          <p:spPr>
            <a:xfrm>
              <a:off x="0" y="-38100"/>
              <a:ext cx="836595" cy="1071204"/>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8898068" y="4169751"/>
            <a:ext cx="3865197" cy="4685674"/>
            <a:chOff x="0" y="0"/>
            <a:chExt cx="812800" cy="985336"/>
          </a:xfrm>
        </p:grpSpPr>
        <p:sp>
          <p:nvSpPr>
            <p:cNvPr name="Freeform 18" id="18"/>
            <p:cNvSpPr/>
            <p:nvPr/>
          </p:nvSpPr>
          <p:spPr>
            <a:xfrm flipH="false" flipV="false" rot="0">
              <a:off x="0" y="0"/>
              <a:ext cx="812800" cy="985336"/>
            </a:xfrm>
            <a:custGeom>
              <a:avLst/>
              <a:gdLst/>
              <a:ahLst/>
              <a:cxnLst/>
              <a:rect r="r" b="b" t="t" l="l"/>
              <a:pathLst>
                <a:path h="985336" w="812800">
                  <a:moveTo>
                    <a:pt x="0" y="0"/>
                  </a:moveTo>
                  <a:lnTo>
                    <a:pt x="812800" y="0"/>
                  </a:lnTo>
                  <a:lnTo>
                    <a:pt x="812800" y="985336"/>
                  </a:lnTo>
                  <a:lnTo>
                    <a:pt x="0" y="985336"/>
                  </a:lnTo>
                  <a:close/>
                </a:path>
              </a:pathLst>
            </a:custGeom>
            <a:solidFill>
              <a:srgbClr val="FEDE95"/>
            </a:solidFill>
          </p:spPr>
        </p:sp>
        <p:sp>
          <p:nvSpPr>
            <p:cNvPr name="TextBox 19" id="19"/>
            <p:cNvSpPr txBox="true"/>
            <p:nvPr/>
          </p:nvSpPr>
          <p:spPr>
            <a:xfrm>
              <a:off x="0" y="-38100"/>
              <a:ext cx="812800" cy="1023436"/>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13181472" y="3784648"/>
            <a:ext cx="4418104" cy="5455880"/>
            <a:chOff x="0" y="0"/>
            <a:chExt cx="836595" cy="1033104"/>
          </a:xfrm>
        </p:grpSpPr>
        <p:sp>
          <p:nvSpPr>
            <p:cNvPr name="Freeform 21" id="21"/>
            <p:cNvSpPr/>
            <p:nvPr/>
          </p:nvSpPr>
          <p:spPr>
            <a:xfrm flipH="false" flipV="false" rot="0">
              <a:off x="0" y="0"/>
              <a:ext cx="836595" cy="1033104"/>
            </a:xfrm>
            <a:custGeom>
              <a:avLst/>
              <a:gdLst/>
              <a:ahLst/>
              <a:cxnLst/>
              <a:rect r="r" b="b" t="t" l="l"/>
              <a:pathLst>
                <a:path h="1033104" w="836595">
                  <a:moveTo>
                    <a:pt x="122662" y="0"/>
                  </a:moveTo>
                  <a:lnTo>
                    <a:pt x="713932" y="0"/>
                  </a:lnTo>
                  <a:cubicBezTo>
                    <a:pt x="781677" y="0"/>
                    <a:pt x="836595" y="54918"/>
                    <a:pt x="836595" y="122662"/>
                  </a:cubicBezTo>
                  <a:lnTo>
                    <a:pt x="836595" y="910442"/>
                  </a:lnTo>
                  <a:cubicBezTo>
                    <a:pt x="836595" y="978186"/>
                    <a:pt x="781677" y="1033104"/>
                    <a:pt x="713932" y="1033104"/>
                  </a:cubicBezTo>
                  <a:lnTo>
                    <a:pt x="122662" y="1033104"/>
                  </a:lnTo>
                  <a:cubicBezTo>
                    <a:pt x="90130" y="1033104"/>
                    <a:pt x="58931" y="1020180"/>
                    <a:pt x="35927" y="997177"/>
                  </a:cubicBezTo>
                  <a:cubicBezTo>
                    <a:pt x="12923" y="974173"/>
                    <a:pt x="0" y="942974"/>
                    <a:pt x="0" y="910442"/>
                  </a:cubicBezTo>
                  <a:lnTo>
                    <a:pt x="0" y="122662"/>
                  </a:lnTo>
                  <a:cubicBezTo>
                    <a:pt x="0" y="54918"/>
                    <a:pt x="54918" y="0"/>
                    <a:pt x="122662" y="0"/>
                  </a:cubicBezTo>
                  <a:close/>
                </a:path>
              </a:pathLst>
            </a:custGeom>
            <a:solidFill>
              <a:srgbClr val="E25B45"/>
            </a:solidFill>
          </p:spPr>
        </p:sp>
        <p:sp>
          <p:nvSpPr>
            <p:cNvPr name="TextBox 22" id="22"/>
            <p:cNvSpPr txBox="true"/>
            <p:nvPr/>
          </p:nvSpPr>
          <p:spPr>
            <a:xfrm>
              <a:off x="0" y="-38100"/>
              <a:ext cx="836595" cy="1071204"/>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3456872" y="4169751"/>
            <a:ext cx="3865197" cy="4685674"/>
            <a:chOff x="0" y="0"/>
            <a:chExt cx="812800" cy="985336"/>
          </a:xfrm>
        </p:grpSpPr>
        <p:sp>
          <p:nvSpPr>
            <p:cNvPr name="Freeform 24" id="24"/>
            <p:cNvSpPr/>
            <p:nvPr/>
          </p:nvSpPr>
          <p:spPr>
            <a:xfrm flipH="false" flipV="false" rot="0">
              <a:off x="0" y="0"/>
              <a:ext cx="812800" cy="985336"/>
            </a:xfrm>
            <a:custGeom>
              <a:avLst/>
              <a:gdLst/>
              <a:ahLst/>
              <a:cxnLst/>
              <a:rect r="r" b="b" t="t" l="l"/>
              <a:pathLst>
                <a:path h="985336" w="812800">
                  <a:moveTo>
                    <a:pt x="0" y="0"/>
                  </a:moveTo>
                  <a:lnTo>
                    <a:pt x="812800" y="0"/>
                  </a:lnTo>
                  <a:lnTo>
                    <a:pt x="812800" y="985336"/>
                  </a:lnTo>
                  <a:lnTo>
                    <a:pt x="0" y="985336"/>
                  </a:lnTo>
                  <a:close/>
                </a:path>
              </a:pathLst>
            </a:custGeom>
            <a:solidFill>
              <a:srgbClr val="FEDE95"/>
            </a:solidFill>
          </p:spPr>
        </p:sp>
        <p:sp>
          <p:nvSpPr>
            <p:cNvPr name="TextBox 25" id="25"/>
            <p:cNvSpPr txBox="true"/>
            <p:nvPr/>
          </p:nvSpPr>
          <p:spPr>
            <a:xfrm>
              <a:off x="0" y="-38100"/>
              <a:ext cx="812800" cy="1023436"/>
            </a:xfrm>
            <a:prstGeom prst="rect">
              <a:avLst/>
            </a:prstGeom>
          </p:spPr>
          <p:txBody>
            <a:bodyPr anchor="ctr" rtlCol="false" tIns="50800" lIns="50800" bIns="50800" rIns="50800"/>
            <a:lstStyle/>
            <a:p>
              <a:pPr algn="ctr">
                <a:lnSpc>
                  <a:spcPts val="2659"/>
                </a:lnSpc>
                <a:spcBef>
                  <a:spcPct val="0"/>
                </a:spcBef>
              </a:pPr>
            </a:p>
          </p:txBody>
        </p:sp>
      </p:grpSp>
      <p:sp>
        <p:nvSpPr>
          <p:cNvPr name="Freeform 26" id="26"/>
          <p:cNvSpPr/>
          <p:nvPr/>
        </p:nvSpPr>
        <p:spPr>
          <a:xfrm flipH="false" flipV="false" rot="0">
            <a:off x="10181306" y="3292377"/>
            <a:ext cx="1298721" cy="1020086"/>
          </a:xfrm>
          <a:custGeom>
            <a:avLst/>
            <a:gdLst/>
            <a:ahLst/>
            <a:cxnLst/>
            <a:rect r="r" b="b" t="t" l="l"/>
            <a:pathLst>
              <a:path h="1020086" w="1298721">
                <a:moveTo>
                  <a:pt x="0" y="0"/>
                </a:moveTo>
                <a:lnTo>
                  <a:pt x="1298721" y="0"/>
                </a:lnTo>
                <a:lnTo>
                  <a:pt x="1298721" y="1020086"/>
                </a:lnTo>
                <a:lnTo>
                  <a:pt x="0" y="102008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7" id="27"/>
          <p:cNvSpPr/>
          <p:nvPr/>
        </p:nvSpPr>
        <p:spPr>
          <a:xfrm flipH="false" flipV="false" rot="0">
            <a:off x="14740109" y="3292377"/>
            <a:ext cx="1298721" cy="1020086"/>
          </a:xfrm>
          <a:custGeom>
            <a:avLst/>
            <a:gdLst/>
            <a:ahLst/>
            <a:cxnLst/>
            <a:rect r="r" b="b" t="t" l="l"/>
            <a:pathLst>
              <a:path h="1020086" w="1298721">
                <a:moveTo>
                  <a:pt x="0" y="0"/>
                </a:moveTo>
                <a:lnTo>
                  <a:pt x="1298721" y="0"/>
                </a:lnTo>
                <a:lnTo>
                  <a:pt x="1298721" y="1020086"/>
                </a:lnTo>
                <a:lnTo>
                  <a:pt x="0" y="102008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8" id="28"/>
          <p:cNvSpPr/>
          <p:nvPr/>
        </p:nvSpPr>
        <p:spPr>
          <a:xfrm flipH="false" flipV="false" rot="0">
            <a:off x="5616564" y="3292377"/>
            <a:ext cx="1298721" cy="1020086"/>
          </a:xfrm>
          <a:custGeom>
            <a:avLst/>
            <a:gdLst/>
            <a:ahLst/>
            <a:cxnLst/>
            <a:rect r="r" b="b" t="t" l="l"/>
            <a:pathLst>
              <a:path h="1020086" w="1298721">
                <a:moveTo>
                  <a:pt x="0" y="0"/>
                </a:moveTo>
                <a:lnTo>
                  <a:pt x="1298721" y="0"/>
                </a:lnTo>
                <a:lnTo>
                  <a:pt x="1298721" y="1020086"/>
                </a:lnTo>
                <a:lnTo>
                  <a:pt x="0" y="102008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9" id="29"/>
          <p:cNvSpPr txBox="true"/>
          <p:nvPr/>
        </p:nvSpPr>
        <p:spPr>
          <a:xfrm rot="0">
            <a:off x="1028700" y="1864007"/>
            <a:ext cx="8577869" cy="734800"/>
          </a:xfrm>
          <a:prstGeom prst="rect">
            <a:avLst/>
          </a:prstGeom>
        </p:spPr>
        <p:txBody>
          <a:bodyPr anchor="t" rtlCol="false" tIns="0" lIns="0" bIns="0" rIns="0">
            <a:spAutoFit/>
          </a:bodyPr>
          <a:lstStyle/>
          <a:p>
            <a:pPr algn="l">
              <a:lnSpc>
                <a:spcPts val="5462"/>
              </a:lnSpc>
            </a:pPr>
            <a:r>
              <a:rPr lang="en-US" sz="5873">
                <a:solidFill>
                  <a:srgbClr val="2B1B10"/>
                </a:solidFill>
                <a:latin typeface="Roca Two"/>
              </a:rPr>
              <a:t>LITERATURE REVIEW</a:t>
            </a:r>
          </a:p>
        </p:txBody>
      </p:sp>
      <p:sp>
        <p:nvSpPr>
          <p:cNvPr name="TextBox 30" id="30"/>
          <p:cNvSpPr txBox="true"/>
          <p:nvPr/>
        </p:nvSpPr>
        <p:spPr>
          <a:xfrm rot="0">
            <a:off x="4370001" y="4751228"/>
            <a:ext cx="3832513" cy="2734152"/>
          </a:xfrm>
          <a:prstGeom prst="rect">
            <a:avLst/>
          </a:prstGeom>
        </p:spPr>
        <p:txBody>
          <a:bodyPr anchor="t" rtlCol="false" tIns="0" lIns="0" bIns="0" rIns="0">
            <a:spAutoFit/>
          </a:bodyPr>
          <a:lstStyle/>
          <a:p>
            <a:pPr algn="ctr">
              <a:lnSpc>
                <a:spcPts val="3693"/>
              </a:lnSpc>
            </a:pPr>
            <a:r>
              <a:rPr lang="en-US" sz="2638">
                <a:solidFill>
                  <a:srgbClr val="000000"/>
                </a:solidFill>
                <a:latin typeface="Noto Sans"/>
              </a:rPr>
              <a:t>Furqon et al (2023)</a:t>
            </a:r>
          </a:p>
          <a:p>
            <a:pPr algn="ctr">
              <a:lnSpc>
                <a:spcPts val="3693"/>
              </a:lnSpc>
            </a:pPr>
            <a:r>
              <a:rPr lang="en-US" sz="2638">
                <a:solidFill>
                  <a:srgbClr val="000000"/>
                </a:solidFill>
                <a:latin typeface="Noto Sans"/>
              </a:rPr>
              <a:t>Lms and other smart technologies used in academic intuitions have a huge positive impact</a:t>
            </a:r>
          </a:p>
        </p:txBody>
      </p:sp>
      <p:sp>
        <p:nvSpPr>
          <p:cNvPr name="TextBox 31" id="31"/>
          <p:cNvSpPr txBox="true"/>
          <p:nvPr/>
        </p:nvSpPr>
        <p:spPr>
          <a:xfrm rot="0">
            <a:off x="8898068" y="4432508"/>
            <a:ext cx="3865197" cy="3852972"/>
          </a:xfrm>
          <a:prstGeom prst="rect">
            <a:avLst/>
          </a:prstGeom>
        </p:spPr>
        <p:txBody>
          <a:bodyPr anchor="t" rtlCol="false" tIns="0" lIns="0" bIns="0" rIns="0">
            <a:spAutoFit/>
          </a:bodyPr>
          <a:lstStyle/>
          <a:p>
            <a:pPr algn="ctr">
              <a:lnSpc>
                <a:spcPts val="3899"/>
              </a:lnSpc>
            </a:pPr>
            <a:r>
              <a:rPr lang="en-US" sz="2785">
                <a:solidFill>
                  <a:srgbClr val="000000"/>
                </a:solidFill>
                <a:latin typeface="Noto Sans"/>
              </a:rPr>
              <a:t>Bueno(2023)</a:t>
            </a:r>
          </a:p>
          <a:p>
            <a:pPr algn="ctr">
              <a:lnSpc>
                <a:spcPts val="3899"/>
              </a:lnSpc>
            </a:pPr>
            <a:r>
              <a:rPr lang="en-US" sz="2785">
                <a:solidFill>
                  <a:srgbClr val="000000"/>
                </a:solidFill>
                <a:latin typeface="Noto Sans"/>
              </a:rPr>
              <a:t>Student academic performance and success of the school were dependent upon the facilities provided by the graduate school.</a:t>
            </a:r>
          </a:p>
        </p:txBody>
      </p:sp>
      <p:sp>
        <p:nvSpPr>
          <p:cNvPr name="TextBox 32" id="32"/>
          <p:cNvSpPr txBox="true"/>
          <p:nvPr/>
        </p:nvSpPr>
        <p:spPr>
          <a:xfrm rot="0">
            <a:off x="13456872" y="4710778"/>
            <a:ext cx="3865197" cy="3782032"/>
          </a:xfrm>
          <a:prstGeom prst="rect">
            <a:avLst/>
          </a:prstGeom>
        </p:spPr>
        <p:txBody>
          <a:bodyPr anchor="t" rtlCol="false" tIns="0" lIns="0" bIns="0" rIns="0">
            <a:spAutoFit/>
          </a:bodyPr>
          <a:lstStyle/>
          <a:p>
            <a:pPr algn="ctr">
              <a:lnSpc>
                <a:spcPts val="3058"/>
              </a:lnSpc>
            </a:pPr>
            <a:r>
              <a:rPr lang="en-US" sz="2184">
                <a:solidFill>
                  <a:srgbClr val="000000"/>
                </a:solidFill>
                <a:latin typeface="Noto Sans"/>
              </a:rPr>
              <a:t>Ming (2010)</a:t>
            </a:r>
          </a:p>
          <a:p>
            <a:pPr algn="ctr">
              <a:lnSpc>
                <a:spcPts val="3058"/>
              </a:lnSpc>
            </a:pPr>
            <a:r>
              <a:rPr lang="en-US" sz="2184">
                <a:solidFill>
                  <a:srgbClr val="000000"/>
                </a:solidFill>
                <a:latin typeface="Noto Sans"/>
              </a:rPr>
              <a:t>conceptual framework where student’s choice of college was taken as a dependent variable and college characteristics along with the effort of the college to market itself to students made up independent factors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1206853">
            <a:off x="-2668859" y="4882171"/>
            <a:ext cx="5552622" cy="7946508"/>
          </a:xfrm>
          <a:custGeom>
            <a:avLst/>
            <a:gdLst/>
            <a:ahLst/>
            <a:cxnLst/>
            <a:rect r="r" b="b" t="t" l="l"/>
            <a:pathLst>
              <a:path h="7946508" w="5552622">
                <a:moveTo>
                  <a:pt x="0" y="0"/>
                </a:moveTo>
                <a:lnTo>
                  <a:pt x="5552623" y="0"/>
                </a:lnTo>
                <a:lnTo>
                  <a:pt x="5552623" y="7946508"/>
                </a:lnTo>
                <a:lnTo>
                  <a:pt x="0" y="79465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499947">
            <a:off x="16179756" y="851332"/>
            <a:ext cx="4679733" cy="2935469"/>
          </a:xfrm>
          <a:custGeom>
            <a:avLst/>
            <a:gdLst/>
            <a:ahLst/>
            <a:cxnLst/>
            <a:rect r="r" b="b" t="t" l="l"/>
            <a:pathLst>
              <a:path h="2935469" w="4679733">
                <a:moveTo>
                  <a:pt x="0" y="0"/>
                </a:moveTo>
                <a:lnTo>
                  <a:pt x="4679733" y="0"/>
                </a:lnTo>
                <a:lnTo>
                  <a:pt x="4679733" y="2935469"/>
                </a:lnTo>
                <a:lnTo>
                  <a:pt x="0" y="29354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481790">
            <a:off x="12415536" y="-197491"/>
            <a:ext cx="5223762" cy="1932792"/>
          </a:xfrm>
          <a:custGeom>
            <a:avLst/>
            <a:gdLst/>
            <a:ahLst/>
            <a:cxnLst/>
            <a:rect r="r" b="b" t="t" l="l"/>
            <a:pathLst>
              <a:path h="1932792" w="5223762">
                <a:moveTo>
                  <a:pt x="0" y="0"/>
                </a:moveTo>
                <a:lnTo>
                  <a:pt x="5223762" y="0"/>
                </a:lnTo>
                <a:lnTo>
                  <a:pt x="5223762" y="1932792"/>
                </a:lnTo>
                <a:lnTo>
                  <a:pt x="0" y="1932792"/>
                </a:lnTo>
                <a:lnTo>
                  <a:pt x="0" y="0"/>
                </a:lnTo>
                <a:close/>
              </a:path>
            </a:pathLst>
          </a:custGeom>
          <a:blipFill>
            <a:blip r:embed="rId7"/>
            <a:stretch>
              <a:fillRect l="0" t="0" r="0" b="0"/>
            </a:stretch>
          </a:blipFill>
        </p:spPr>
      </p:sp>
      <p:sp>
        <p:nvSpPr>
          <p:cNvPr name="Freeform 6" id="6"/>
          <p:cNvSpPr/>
          <p:nvPr/>
        </p:nvSpPr>
        <p:spPr>
          <a:xfrm flipH="false" flipV="false" rot="1598807">
            <a:off x="295517" y="6998824"/>
            <a:ext cx="1466365" cy="4114800"/>
          </a:xfrm>
          <a:custGeom>
            <a:avLst/>
            <a:gdLst/>
            <a:ahLst/>
            <a:cxnLst/>
            <a:rect r="r" b="b" t="t" l="l"/>
            <a:pathLst>
              <a:path h="4114800" w="1466365">
                <a:moveTo>
                  <a:pt x="0" y="0"/>
                </a:moveTo>
                <a:lnTo>
                  <a:pt x="1466366" y="0"/>
                </a:lnTo>
                <a:lnTo>
                  <a:pt x="146636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465562" y="212410"/>
            <a:ext cx="8729025" cy="3361831"/>
          </a:xfrm>
          <a:custGeom>
            <a:avLst/>
            <a:gdLst/>
            <a:ahLst/>
            <a:cxnLst/>
            <a:rect r="r" b="b" t="t" l="l"/>
            <a:pathLst>
              <a:path h="3361831" w="8729025">
                <a:moveTo>
                  <a:pt x="0" y="0"/>
                </a:moveTo>
                <a:lnTo>
                  <a:pt x="8729025" y="0"/>
                </a:lnTo>
                <a:lnTo>
                  <a:pt x="8729025" y="3361831"/>
                </a:lnTo>
                <a:lnTo>
                  <a:pt x="0" y="336183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8" id="8"/>
          <p:cNvGrpSpPr/>
          <p:nvPr/>
        </p:nvGrpSpPr>
        <p:grpSpPr>
          <a:xfrm rot="0">
            <a:off x="4061757" y="3802420"/>
            <a:ext cx="4418104" cy="5455880"/>
            <a:chOff x="0" y="0"/>
            <a:chExt cx="836595" cy="1033104"/>
          </a:xfrm>
        </p:grpSpPr>
        <p:sp>
          <p:nvSpPr>
            <p:cNvPr name="Freeform 9" id="9"/>
            <p:cNvSpPr/>
            <p:nvPr/>
          </p:nvSpPr>
          <p:spPr>
            <a:xfrm flipH="false" flipV="false" rot="0">
              <a:off x="0" y="0"/>
              <a:ext cx="836595" cy="1033104"/>
            </a:xfrm>
            <a:custGeom>
              <a:avLst/>
              <a:gdLst/>
              <a:ahLst/>
              <a:cxnLst/>
              <a:rect r="r" b="b" t="t" l="l"/>
              <a:pathLst>
                <a:path h="1033104" w="836595">
                  <a:moveTo>
                    <a:pt x="123388" y="0"/>
                  </a:moveTo>
                  <a:lnTo>
                    <a:pt x="713207" y="0"/>
                  </a:lnTo>
                  <a:cubicBezTo>
                    <a:pt x="781352" y="0"/>
                    <a:pt x="836595" y="55243"/>
                    <a:pt x="836595" y="123388"/>
                  </a:cubicBezTo>
                  <a:lnTo>
                    <a:pt x="836595" y="909716"/>
                  </a:lnTo>
                  <a:cubicBezTo>
                    <a:pt x="836595" y="977861"/>
                    <a:pt x="781352" y="1033104"/>
                    <a:pt x="713207" y="1033104"/>
                  </a:cubicBezTo>
                  <a:lnTo>
                    <a:pt x="123388" y="1033104"/>
                  </a:lnTo>
                  <a:cubicBezTo>
                    <a:pt x="55243" y="1033104"/>
                    <a:pt x="0" y="977861"/>
                    <a:pt x="0" y="909716"/>
                  </a:cubicBezTo>
                  <a:lnTo>
                    <a:pt x="0" y="123388"/>
                  </a:lnTo>
                  <a:cubicBezTo>
                    <a:pt x="0" y="55243"/>
                    <a:pt x="55243" y="0"/>
                    <a:pt x="123388" y="0"/>
                  </a:cubicBezTo>
                  <a:close/>
                </a:path>
              </a:pathLst>
            </a:custGeom>
            <a:solidFill>
              <a:srgbClr val="E25B45"/>
            </a:solidFill>
          </p:spPr>
        </p:sp>
        <p:sp>
          <p:nvSpPr>
            <p:cNvPr name="TextBox 10" id="10"/>
            <p:cNvSpPr txBox="true"/>
            <p:nvPr/>
          </p:nvSpPr>
          <p:spPr>
            <a:xfrm>
              <a:off x="0" y="-38100"/>
              <a:ext cx="836595" cy="1071204"/>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4333326" y="4169751"/>
            <a:ext cx="3865197" cy="4685674"/>
            <a:chOff x="0" y="0"/>
            <a:chExt cx="812800" cy="985336"/>
          </a:xfrm>
        </p:grpSpPr>
        <p:sp>
          <p:nvSpPr>
            <p:cNvPr name="Freeform 12" id="12"/>
            <p:cNvSpPr/>
            <p:nvPr/>
          </p:nvSpPr>
          <p:spPr>
            <a:xfrm flipH="false" flipV="false" rot="0">
              <a:off x="0" y="0"/>
              <a:ext cx="812800" cy="985336"/>
            </a:xfrm>
            <a:custGeom>
              <a:avLst/>
              <a:gdLst/>
              <a:ahLst/>
              <a:cxnLst/>
              <a:rect r="r" b="b" t="t" l="l"/>
              <a:pathLst>
                <a:path h="985336" w="812800">
                  <a:moveTo>
                    <a:pt x="0" y="0"/>
                  </a:moveTo>
                  <a:lnTo>
                    <a:pt x="812800" y="0"/>
                  </a:lnTo>
                  <a:lnTo>
                    <a:pt x="812800" y="985336"/>
                  </a:lnTo>
                  <a:lnTo>
                    <a:pt x="0" y="985336"/>
                  </a:lnTo>
                  <a:close/>
                </a:path>
              </a:pathLst>
            </a:custGeom>
            <a:solidFill>
              <a:srgbClr val="FEDE95"/>
            </a:solidFill>
          </p:spPr>
        </p:sp>
        <p:sp>
          <p:nvSpPr>
            <p:cNvPr name="TextBox 13" id="13"/>
            <p:cNvSpPr txBox="true"/>
            <p:nvPr/>
          </p:nvSpPr>
          <p:spPr>
            <a:xfrm>
              <a:off x="0" y="-38100"/>
              <a:ext cx="812800" cy="1023436"/>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8621615" y="3784648"/>
            <a:ext cx="4418104" cy="5455880"/>
            <a:chOff x="0" y="0"/>
            <a:chExt cx="836595" cy="1033104"/>
          </a:xfrm>
        </p:grpSpPr>
        <p:sp>
          <p:nvSpPr>
            <p:cNvPr name="Freeform 15" id="15"/>
            <p:cNvSpPr/>
            <p:nvPr/>
          </p:nvSpPr>
          <p:spPr>
            <a:xfrm flipH="false" flipV="false" rot="0">
              <a:off x="0" y="0"/>
              <a:ext cx="836595" cy="1033104"/>
            </a:xfrm>
            <a:custGeom>
              <a:avLst/>
              <a:gdLst/>
              <a:ahLst/>
              <a:cxnLst/>
              <a:rect r="r" b="b" t="t" l="l"/>
              <a:pathLst>
                <a:path h="1033104" w="836595">
                  <a:moveTo>
                    <a:pt x="122662" y="0"/>
                  </a:moveTo>
                  <a:lnTo>
                    <a:pt x="713932" y="0"/>
                  </a:lnTo>
                  <a:cubicBezTo>
                    <a:pt x="781677" y="0"/>
                    <a:pt x="836595" y="54918"/>
                    <a:pt x="836595" y="122662"/>
                  </a:cubicBezTo>
                  <a:lnTo>
                    <a:pt x="836595" y="910442"/>
                  </a:lnTo>
                  <a:cubicBezTo>
                    <a:pt x="836595" y="978186"/>
                    <a:pt x="781677" y="1033104"/>
                    <a:pt x="713932" y="1033104"/>
                  </a:cubicBezTo>
                  <a:lnTo>
                    <a:pt x="122662" y="1033104"/>
                  </a:lnTo>
                  <a:cubicBezTo>
                    <a:pt x="90130" y="1033104"/>
                    <a:pt x="58931" y="1020180"/>
                    <a:pt x="35927" y="997177"/>
                  </a:cubicBezTo>
                  <a:cubicBezTo>
                    <a:pt x="12923" y="974173"/>
                    <a:pt x="0" y="942974"/>
                    <a:pt x="0" y="910442"/>
                  </a:cubicBezTo>
                  <a:lnTo>
                    <a:pt x="0" y="122662"/>
                  </a:lnTo>
                  <a:cubicBezTo>
                    <a:pt x="0" y="54918"/>
                    <a:pt x="54918" y="0"/>
                    <a:pt x="122662" y="0"/>
                  </a:cubicBezTo>
                  <a:close/>
                </a:path>
              </a:pathLst>
            </a:custGeom>
            <a:solidFill>
              <a:srgbClr val="E25B45"/>
            </a:solidFill>
          </p:spPr>
        </p:sp>
        <p:sp>
          <p:nvSpPr>
            <p:cNvPr name="TextBox 16" id="16"/>
            <p:cNvSpPr txBox="true"/>
            <p:nvPr/>
          </p:nvSpPr>
          <p:spPr>
            <a:xfrm>
              <a:off x="0" y="-38100"/>
              <a:ext cx="836595" cy="1071204"/>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8898068" y="4169751"/>
            <a:ext cx="3865197" cy="4685674"/>
            <a:chOff x="0" y="0"/>
            <a:chExt cx="812800" cy="985336"/>
          </a:xfrm>
        </p:grpSpPr>
        <p:sp>
          <p:nvSpPr>
            <p:cNvPr name="Freeform 18" id="18"/>
            <p:cNvSpPr/>
            <p:nvPr/>
          </p:nvSpPr>
          <p:spPr>
            <a:xfrm flipH="false" flipV="false" rot="0">
              <a:off x="0" y="0"/>
              <a:ext cx="812800" cy="985336"/>
            </a:xfrm>
            <a:custGeom>
              <a:avLst/>
              <a:gdLst/>
              <a:ahLst/>
              <a:cxnLst/>
              <a:rect r="r" b="b" t="t" l="l"/>
              <a:pathLst>
                <a:path h="985336" w="812800">
                  <a:moveTo>
                    <a:pt x="0" y="0"/>
                  </a:moveTo>
                  <a:lnTo>
                    <a:pt x="812800" y="0"/>
                  </a:lnTo>
                  <a:lnTo>
                    <a:pt x="812800" y="985336"/>
                  </a:lnTo>
                  <a:lnTo>
                    <a:pt x="0" y="985336"/>
                  </a:lnTo>
                  <a:close/>
                </a:path>
              </a:pathLst>
            </a:custGeom>
            <a:solidFill>
              <a:srgbClr val="FEDE95"/>
            </a:solidFill>
          </p:spPr>
        </p:sp>
        <p:sp>
          <p:nvSpPr>
            <p:cNvPr name="TextBox 19" id="19"/>
            <p:cNvSpPr txBox="true"/>
            <p:nvPr/>
          </p:nvSpPr>
          <p:spPr>
            <a:xfrm>
              <a:off x="0" y="-38100"/>
              <a:ext cx="812800" cy="1023436"/>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13181472" y="3784648"/>
            <a:ext cx="4418104" cy="5455880"/>
            <a:chOff x="0" y="0"/>
            <a:chExt cx="836595" cy="1033104"/>
          </a:xfrm>
        </p:grpSpPr>
        <p:sp>
          <p:nvSpPr>
            <p:cNvPr name="Freeform 21" id="21"/>
            <p:cNvSpPr/>
            <p:nvPr/>
          </p:nvSpPr>
          <p:spPr>
            <a:xfrm flipH="false" flipV="false" rot="0">
              <a:off x="0" y="0"/>
              <a:ext cx="836595" cy="1033104"/>
            </a:xfrm>
            <a:custGeom>
              <a:avLst/>
              <a:gdLst/>
              <a:ahLst/>
              <a:cxnLst/>
              <a:rect r="r" b="b" t="t" l="l"/>
              <a:pathLst>
                <a:path h="1033104" w="836595">
                  <a:moveTo>
                    <a:pt x="122662" y="0"/>
                  </a:moveTo>
                  <a:lnTo>
                    <a:pt x="713932" y="0"/>
                  </a:lnTo>
                  <a:cubicBezTo>
                    <a:pt x="781677" y="0"/>
                    <a:pt x="836595" y="54918"/>
                    <a:pt x="836595" y="122662"/>
                  </a:cubicBezTo>
                  <a:lnTo>
                    <a:pt x="836595" y="910442"/>
                  </a:lnTo>
                  <a:cubicBezTo>
                    <a:pt x="836595" y="978186"/>
                    <a:pt x="781677" y="1033104"/>
                    <a:pt x="713932" y="1033104"/>
                  </a:cubicBezTo>
                  <a:lnTo>
                    <a:pt x="122662" y="1033104"/>
                  </a:lnTo>
                  <a:cubicBezTo>
                    <a:pt x="90130" y="1033104"/>
                    <a:pt x="58931" y="1020180"/>
                    <a:pt x="35927" y="997177"/>
                  </a:cubicBezTo>
                  <a:cubicBezTo>
                    <a:pt x="12923" y="974173"/>
                    <a:pt x="0" y="942974"/>
                    <a:pt x="0" y="910442"/>
                  </a:cubicBezTo>
                  <a:lnTo>
                    <a:pt x="0" y="122662"/>
                  </a:lnTo>
                  <a:cubicBezTo>
                    <a:pt x="0" y="54918"/>
                    <a:pt x="54918" y="0"/>
                    <a:pt x="122662" y="0"/>
                  </a:cubicBezTo>
                  <a:close/>
                </a:path>
              </a:pathLst>
            </a:custGeom>
            <a:solidFill>
              <a:srgbClr val="E25B45"/>
            </a:solidFill>
          </p:spPr>
        </p:sp>
        <p:sp>
          <p:nvSpPr>
            <p:cNvPr name="TextBox 22" id="22"/>
            <p:cNvSpPr txBox="true"/>
            <p:nvPr/>
          </p:nvSpPr>
          <p:spPr>
            <a:xfrm>
              <a:off x="0" y="-38100"/>
              <a:ext cx="836595" cy="1071204"/>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3456872" y="4169751"/>
            <a:ext cx="3865197" cy="4685674"/>
            <a:chOff x="0" y="0"/>
            <a:chExt cx="812800" cy="985336"/>
          </a:xfrm>
        </p:grpSpPr>
        <p:sp>
          <p:nvSpPr>
            <p:cNvPr name="Freeform 24" id="24"/>
            <p:cNvSpPr/>
            <p:nvPr/>
          </p:nvSpPr>
          <p:spPr>
            <a:xfrm flipH="false" flipV="false" rot="0">
              <a:off x="0" y="0"/>
              <a:ext cx="812800" cy="985336"/>
            </a:xfrm>
            <a:custGeom>
              <a:avLst/>
              <a:gdLst/>
              <a:ahLst/>
              <a:cxnLst/>
              <a:rect r="r" b="b" t="t" l="l"/>
              <a:pathLst>
                <a:path h="985336" w="812800">
                  <a:moveTo>
                    <a:pt x="0" y="0"/>
                  </a:moveTo>
                  <a:lnTo>
                    <a:pt x="812800" y="0"/>
                  </a:lnTo>
                  <a:lnTo>
                    <a:pt x="812800" y="985336"/>
                  </a:lnTo>
                  <a:lnTo>
                    <a:pt x="0" y="985336"/>
                  </a:lnTo>
                  <a:close/>
                </a:path>
              </a:pathLst>
            </a:custGeom>
            <a:solidFill>
              <a:srgbClr val="FEDE95"/>
            </a:solidFill>
          </p:spPr>
        </p:sp>
        <p:sp>
          <p:nvSpPr>
            <p:cNvPr name="TextBox 25" id="25"/>
            <p:cNvSpPr txBox="true"/>
            <p:nvPr/>
          </p:nvSpPr>
          <p:spPr>
            <a:xfrm>
              <a:off x="0" y="-38100"/>
              <a:ext cx="812800" cy="1023436"/>
            </a:xfrm>
            <a:prstGeom prst="rect">
              <a:avLst/>
            </a:prstGeom>
          </p:spPr>
          <p:txBody>
            <a:bodyPr anchor="ctr" rtlCol="false" tIns="50800" lIns="50800" bIns="50800" rIns="50800"/>
            <a:lstStyle/>
            <a:p>
              <a:pPr algn="ctr">
                <a:lnSpc>
                  <a:spcPts val="2659"/>
                </a:lnSpc>
                <a:spcBef>
                  <a:spcPct val="0"/>
                </a:spcBef>
              </a:pPr>
            </a:p>
          </p:txBody>
        </p:sp>
      </p:grpSp>
      <p:sp>
        <p:nvSpPr>
          <p:cNvPr name="Freeform 26" id="26"/>
          <p:cNvSpPr/>
          <p:nvPr/>
        </p:nvSpPr>
        <p:spPr>
          <a:xfrm flipH="false" flipV="false" rot="0">
            <a:off x="10181306" y="3292377"/>
            <a:ext cx="1298721" cy="1020086"/>
          </a:xfrm>
          <a:custGeom>
            <a:avLst/>
            <a:gdLst/>
            <a:ahLst/>
            <a:cxnLst/>
            <a:rect r="r" b="b" t="t" l="l"/>
            <a:pathLst>
              <a:path h="1020086" w="1298721">
                <a:moveTo>
                  <a:pt x="0" y="0"/>
                </a:moveTo>
                <a:lnTo>
                  <a:pt x="1298721" y="0"/>
                </a:lnTo>
                <a:lnTo>
                  <a:pt x="1298721" y="1020086"/>
                </a:lnTo>
                <a:lnTo>
                  <a:pt x="0" y="102008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7" id="27"/>
          <p:cNvSpPr/>
          <p:nvPr/>
        </p:nvSpPr>
        <p:spPr>
          <a:xfrm flipH="false" flipV="false" rot="0">
            <a:off x="14740109" y="3292377"/>
            <a:ext cx="1298721" cy="1020086"/>
          </a:xfrm>
          <a:custGeom>
            <a:avLst/>
            <a:gdLst/>
            <a:ahLst/>
            <a:cxnLst/>
            <a:rect r="r" b="b" t="t" l="l"/>
            <a:pathLst>
              <a:path h="1020086" w="1298721">
                <a:moveTo>
                  <a:pt x="0" y="0"/>
                </a:moveTo>
                <a:lnTo>
                  <a:pt x="1298721" y="0"/>
                </a:lnTo>
                <a:lnTo>
                  <a:pt x="1298721" y="1020086"/>
                </a:lnTo>
                <a:lnTo>
                  <a:pt x="0" y="102008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8" id="28"/>
          <p:cNvSpPr/>
          <p:nvPr/>
        </p:nvSpPr>
        <p:spPr>
          <a:xfrm flipH="false" flipV="false" rot="0">
            <a:off x="5616564" y="3292377"/>
            <a:ext cx="1298721" cy="1020086"/>
          </a:xfrm>
          <a:custGeom>
            <a:avLst/>
            <a:gdLst/>
            <a:ahLst/>
            <a:cxnLst/>
            <a:rect r="r" b="b" t="t" l="l"/>
            <a:pathLst>
              <a:path h="1020086" w="1298721">
                <a:moveTo>
                  <a:pt x="0" y="0"/>
                </a:moveTo>
                <a:lnTo>
                  <a:pt x="1298721" y="0"/>
                </a:lnTo>
                <a:lnTo>
                  <a:pt x="1298721" y="1020086"/>
                </a:lnTo>
                <a:lnTo>
                  <a:pt x="0" y="102008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9" id="29"/>
          <p:cNvSpPr txBox="true"/>
          <p:nvPr/>
        </p:nvSpPr>
        <p:spPr>
          <a:xfrm rot="0">
            <a:off x="1028700" y="1864007"/>
            <a:ext cx="8577869" cy="734800"/>
          </a:xfrm>
          <a:prstGeom prst="rect">
            <a:avLst/>
          </a:prstGeom>
        </p:spPr>
        <p:txBody>
          <a:bodyPr anchor="t" rtlCol="false" tIns="0" lIns="0" bIns="0" rIns="0">
            <a:spAutoFit/>
          </a:bodyPr>
          <a:lstStyle/>
          <a:p>
            <a:pPr algn="l">
              <a:lnSpc>
                <a:spcPts val="5462"/>
              </a:lnSpc>
            </a:pPr>
            <a:r>
              <a:rPr lang="en-US" sz="5873">
                <a:solidFill>
                  <a:srgbClr val="2B1B10"/>
                </a:solidFill>
                <a:latin typeface="Roca Two"/>
              </a:rPr>
              <a:t>LITERATURE REVIEW</a:t>
            </a:r>
          </a:p>
        </p:txBody>
      </p:sp>
      <p:sp>
        <p:nvSpPr>
          <p:cNvPr name="TextBox 30" id="30"/>
          <p:cNvSpPr txBox="true"/>
          <p:nvPr/>
        </p:nvSpPr>
        <p:spPr>
          <a:xfrm rot="0">
            <a:off x="4333326" y="4504016"/>
            <a:ext cx="3869188" cy="3381414"/>
          </a:xfrm>
          <a:prstGeom prst="rect">
            <a:avLst/>
          </a:prstGeom>
        </p:spPr>
        <p:txBody>
          <a:bodyPr anchor="t" rtlCol="false" tIns="0" lIns="0" bIns="0" rIns="0">
            <a:spAutoFit/>
          </a:bodyPr>
          <a:lstStyle/>
          <a:p>
            <a:pPr algn="ctr">
              <a:lnSpc>
                <a:spcPts val="3903"/>
              </a:lnSpc>
            </a:pPr>
            <a:r>
              <a:rPr lang="en-US" sz="2788">
                <a:solidFill>
                  <a:srgbClr val="000000"/>
                </a:solidFill>
                <a:latin typeface="Noto Sans"/>
              </a:rPr>
              <a:t>O Brien at al (2007)</a:t>
            </a:r>
          </a:p>
          <a:p>
            <a:pPr algn="ctr">
              <a:lnSpc>
                <a:spcPts val="3903"/>
              </a:lnSpc>
            </a:pPr>
            <a:r>
              <a:rPr lang="en-US" sz="2788">
                <a:solidFill>
                  <a:srgbClr val="000000"/>
                </a:solidFill>
                <a:latin typeface="Noto Sans"/>
              </a:rPr>
              <a:t>the desire for self-improvement, the desire to increase personal opportunities in the job market are important variables</a:t>
            </a:r>
          </a:p>
        </p:txBody>
      </p:sp>
      <p:sp>
        <p:nvSpPr>
          <p:cNvPr name="TextBox 31" id="31"/>
          <p:cNvSpPr txBox="true"/>
          <p:nvPr/>
        </p:nvSpPr>
        <p:spPr>
          <a:xfrm rot="0">
            <a:off x="8926444" y="4504016"/>
            <a:ext cx="3782889" cy="3307269"/>
          </a:xfrm>
          <a:prstGeom prst="rect">
            <a:avLst/>
          </a:prstGeom>
        </p:spPr>
        <p:txBody>
          <a:bodyPr anchor="t" rtlCol="false" tIns="0" lIns="0" bIns="0" rIns="0">
            <a:spAutoFit/>
          </a:bodyPr>
          <a:lstStyle/>
          <a:p>
            <a:pPr algn="ctr">
              <a:lnSpc>
                <a:spcPts val="3816"/>
              </a:lnSpc>
            </a:pPr>
            <a:r>
              <a:rPr lang="en-US" sz="2726">
                <a:solidFill>
                  <a:srgbClr val="000000"/>
                </a:solidFill>
                <a:latin typeface="Noto Sans"/>
              </a:rPr>
              <a:t>Bowden (2011)</a:t>
            </a:r>
          </a:p>
          <a:p>
            <a:pPr algn="ctr">
              <a:lnSpc>
                <a:spcPts val="3816"/>
              </a:lnSpc>
            </a:pPr>
            <a:r>
              <a:rPr lang="en-US" sz="2726">
                <a:solidFill>
                  <a:srgbClr val="000000"/>
                </a:solidFill>
                <a:latin typeface="Noto Sans"/>
              </a:rPr>
              <a:t>Psychological factors and attachment to the brand of the university are important factors for determining the student loyalty. </a:t>
            </a:r>
          </a:p>
        </p:txBody>
      </p:sp>
      <p:sp>
        <p:nvSpPr>
          <p:cNvPr name="TextBox 32" id="32"/>
          <p:cNvSpPr txBox="true"/>
          <p:nvPr/>
        </p:nvSpPr>
        <p:spPr>
          <a:xfrm rot="0">
            <a:off x="13456872" y="4499139"/>
            <a:ext cx="3865197" cy="2003543"/>
          </a:xfrm>
          <a:prstGeom prst="rect">
            <a:avLst/>
          </a:prstGeom>
        </p:spPr>
        <p:txBody>
          <a:bodyPr anchor="t" rtlCol="false" tIns="0" lIns="0" bIns="0" rIns="0">
            <a:spAutoFit/>
          </a:bodyPr>
          <a:lstStyle/>
          <a:p>
            <a:pPr algn="ctr">
              <a:lnSpc>
                <a:spcPts val="4018"/>
              </a:lnSpc>
            </a:pPr>
            <a:r>
              <a:rPr lang="en-US" sz="2870">
                <a:solidFill>
                  <a:srgbClr val="000000"/>
                </a:solidFill>
                <a:latin typeface="Noto Sans"/>
              </a:rPr>
              <a:t>Oluseye et al (2014)</a:t>
            </a:r>
          </a:p>
          <a:p>
            <a:pPr algn="ctr">
              <a:lnSpc>
                <a:spcPts val="4018"/>
              </a:lnSpc>
            </a:pPr>
            <a:r>
              <a:rPr lang="en-US" sz="2870">
                <a:solidFill>
                  <a:srgbClr val="000000"/>
                </a:solidFill>
                <a:latin typeface="Noto Sans"/>
              </a:rPr>
              <a:t>Universities must manage their student lifecycle properly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1206853">
            <a:off x="-2668859" y="4882171"/>
            <a:ext cx="5552622" cy="7946508"/>
          </a:xfrm>
          <a:custGeom>
            <a:avLst/>
            <a:gdLst/>
            <a:ahLst/>
            <a:cxnLst/>
            <a:rect r="r" b="b" t="t" l="l"/>
            <a:pathLst>
              <a:path h="7946508" w="5552622">
                <a:moveTo>
                  <a:pt x="0" y="0"/>
                </a:moveTo>
                <a:lnTo>
                  <a:pt x="5552623" y="0"/>
                </a:lnTo>
                <a:lnTo>
                  <a:pt x="5552623" y="7946508"/>
                </a:lnTo>
                <a:lnTo>
                  <a:pt x="0" y="79465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499947">
            <a:off x="16179756" y="851332"/>
            <a:ext cx="4679733" cy="2935469"/>
          </a:xfrm>
          <a:custGeom>
            <a:avLst/>
            <a:gdLst/>
            <a:ahLst/>
            <a:cxnLst/>
            <a:rect r="r" b="b" t="t" l="l"/>
            <a:pathLst>
              <a:path h="2935469" w="4679733">
                <a:moveTo>
                  <a:pt x="0" y="0"/>
                </a:moveTo>
                <a:lnTo>
                  <a:pt x="4679733" y="0"/>
                </a:lnTo>
                <a:lnTo>
                  <a:pt x="4679733" y="2935469"/>
                </a:lnTo>
                <a:lnTo>
                  <a:pt x="0" y="29354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481790">
            <a:off x="12415536" y="-197491"/>
            <a:ext cx="5223762" cy="1932792"/>
          </a:xfrm>
          <a:custGeom>
            <a:avLst/>
            <a:gdLst/>
            <a:ahLst/>
            <a:cxnLst/>
            <a:rect r="r" b="b" t="t" l="l"/>
            <a:pathLst>
              <a:path h="1932792" w="5223762">
                <a:moveTo>
                  <a:pt x="0" y="0"/>
                </a:moveTo>
                <a:lnTo>
                  <a:pt x="5223762" y="0"/>
                </a:lnTo>
                <a:lnTo>
                  <a:pt x="5223762" y="1932792"/>
                </a:lnTo>
                <a:lnTo>
                  <a:pt x="0" y="1932792"/>
                </a:lnTo>
                <a:lnTo>
                  <a:pt x="0" y="0"/>
                </a:lnTo>
                <a:close/>
              </a:path>
            </a:pathLst>
          </a:custGeom>
          <a:blipFill>
            <a:blip r:embed="rId7"/>
            <a:stretch>
              <a:fillRect l="0" t="0" r="0" b="0"/>
            </a:stretch>
          </a:blipFill>
        </p:spPr>
      </p:sp>
      <p:sp>
        <p:nvSpPr>
          <p:cNvPr name="Freeform 6" id="6"/>
          <p:cNvSpPr/>
          <p:nvPr/>
        </p:nvSpPr>
        <p:spPr>
          <a:xfrm flipH="false" flipV="false" rot="1598807">
            <a:off x="295517" y="6998824"/>
            <a:ext cx="1466365" cy="4114800"/>
          </a:xfrm>
          <a:custGeom>
            <a:avLst/>
            <a:gdLst/>
            <a:ahLst/>
            <a:cxnLst/>
            <a:rect r="r" b="b" t="t" l="l"/>
            <a:pathLst>
              <a:path h="4114800" w="1466365">
                <a:moveTo>
                  <a:pt x="0" y="0"/>
                </a:moveTo>
                <a:lnTo>
                  <a:pt x="1466366" y="0"/>
                </a:lnTo>
                <a:lnTo>
                  <a:pt x="146636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4001177" y="1604726"/>
            <a:ext cx="11777519" cy="6700015"/>
          </a:xfrm>
          <a:custGeom>
            <a:avLst/>
            <a:gdLst/>
            <a:ahLst/>
            <a:cxnLst/>
            <a:rect r="r" b="b" t="t" l="l"/>
            <a:pathLst>
              <a:path h="6700015" w="11777519">
                <a:moveTo>
                  <a:pt x="0" y="0"/>
                </a:moveTo>
                <a:lnTo>
                  <a:pt x="11777520" y="0"/>
                </a:lnTo>
                <a:lnTo>
                  <a:pt x="11777520" y="6700015"/>
                </a:lnTo>
                <a:lnTo>
                  <a:pt x="0" y="6700015"/>
                </a:lnTo>
                <a:lnTo>
                  <a:pt x="0" y="0"/>
                </a:lnTo>
                <a:close/>
              </a:path>
            </a:pathLst>
          </a:custGeom>
          <a:blipFill>
            <a:blip r:embed="rId10"/>
            <a:stretch>
              <a:fillRect l="0" t="0" r="0" b="0"/>
            </a:stretch>
          </a:blipFill>
        </p:spPr>
      </p:sp>
      <p:sp>
        <p:nvSpPr>
          <p:cNvPr name="TextBox 8" id="8"/>
          <p:cNvSpPr txBox="true"/>
          <p:nvPr/>
        </p:nvSpPr>
        <p:spPr>
          <a:xfrm rot="0">
            <a:off x="-549331" y="667151"/>
            <a:ext cx="13815926" cy="823682"/>
          </a:xfrm>
          <a:prstGeom prst="rect">
            <a:avLst/>
          </a:prstGeom>
        </p:spPr>
        <p:txBody>
          <a:bodyPr anchor="t" rtlCol="false" tIns="0" lIns="0" bIns="0" rIns="0">
            <a:spAutoFit/>
          </a:bodyPr>
          <a:lstStyle/>
          <a:p>
            <a:pPr algn="ctr">
              <a:lnSpc>
                <a:spcPts val="6064"/>
              </a:lnSpc>
            </a:pPr>
            <a:r>
              <a:rPr lang="en-US" sz="6521">
                <a:solidFill>
                  <a:srgbClr val="2B1B10"/>
                </a:solidFill>
                <a:latin typeface="Roca Two"/>
              </a:rPr>
              <a:t>CONCEPTUAL FRAMEWORK</a:t>
            </a:r>
          </a:p>
        </p:txBody>
      </p:sp>
      <p:sp>
        <p:nvSpPr>
          <p:cNvPr name="TextBox 9" id="9"/>
          <p:cNvSpPr txBox="true"/>
          <p:nvPr/>
        </p:nvSpPr>
        <p:spPr>
          <a:xfrm rot="0">
            <a:off x="10184286" y="8532210"/>
            <a:ext cx="3319582" cy="323215"/>
          </a:xfrm>
          <a:prstGeom prst="rect">
            <a:avLst/>
          </a:prstGeom>
        </p:spPr>
        <p:txBody>
          <a:bodyPr anchor="t" rtlCol="false" tIns="0" lIns="0" bIns="0" rIns="0">
            <a:spAutoFit/>
          </a:bodyPr>
          <a:lstStyle/>
          <a:p>
            <a:pPr algn="ctr">
              <a:lnSpc>
                <a:spcPts val="2659"/>
              </a:lnSpc>
              <a:spcBef>
                <a:spcPct val="0"/>
              </a:spcBef>
            </a:pPr>
            <a:r>
              <a:rPr lang="en-US" sz="1899">
                <a:solidFill>
                  <a:srgbClr val="2B1B10"/>
                </a:solidFill>
                <a:latin typeface="Canva Sans"/>
              </a:rPr>
              <a:t>Source- Complied By Author</a:t>
            </a:r>
          </a:p>
        </p:txBody>
      </p:sp>
      <p:sp>
        <p:nvSpPr>
          <p:cNvPr name="TextBox 10" id="10"/>
          <p:cNvSpPr txBox="true"/>
          <p:nvPr/>
        </p:nvSpPr>
        <p:spPr>
          <a:xfrm rot="0">
            <a:off x="4554020" y="1749528"/>
            <a:ext cx="3333512" cy="396240"/>
          </a:xfrm>
          <a:prstGeom prst="rect">
            <a:avLst/>
          </a:prstGeom>
        </p:spPr>
        <p:txBody>
          <a:bodyPr anchor="t" rtlCol="false" tIns="0" lIns="0" bIns="0" rIns="0">
            <a:spAutoFit/>
          </a:bodyPr>
          <a:lstStyle/>
          <a:p>
            <a:pPr algn="ctr">
              <a:lnSpc>
                <a:spcPts val="3359"/>
              </a:lnSpc>
              <a:spcBef>
                <a:spcPct val="0"/>
              </a:spcBef>
            </a:pPr>
            <a:r>
              <a:rPr lang="en-US" sz="2399">
                <a:solidFill>
                  <a:srgbClr val="2B1B10"/>
                </a:solidFill>
                <a:latin typeface="Canva Sans"/>
              </a:rPr>
              <a:t>Independent Variables</a:t>
            </a:r>
          </a:p>
        </p:txBody>
      </p:sp>
      <p:sp>
        <p:nvSpPr>
          <p:cNvPr name="TextBox 11" id="11"/>
          <p:cNvSpPr txBox="true"/>
          <p:nvPr/>
        </p:nvSpPr>
        <p:spPr>
          <a:xfrm rot="0">
            <a:off x="7125233" y="1766038"/>
            <a:ext cx="11777519" cy="396240"/>
          </a:xfrm>
          <a:prstGeom prst="rect">
            <a:avLst/>
          </a:prstGeom>
        </p:spPr>
        <p:txBody>
          <a:bodyPr anchor="t" rtlCol="false" tIns="0" lIns="0" bIns="0" rIns="0">
            <a:spAutoFit/>
          </a:bodyPr>
          <a:lstStyle/>
          <a:p>
            <a:pPr algn="ctr">
              <a:lnSpc>
                <a:spcPts val="3359"/>
              </a:lnSpc>
              <a:spcBef>
                <a:spcPct val="0"/>
              </a:spcBef>
            </a:pPr>
            <a:r>
              <a:rPr lang="en-US" sz="2399">
                <a:solidFill>
                  <a:srgbClr val="2B1B10"/>
                </a:solidFill>
                <a:latin typeface="Canva Sans"/>
              </a:rPr>
              <a:t>Dependent Variable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1206853">
            <a:off x="-2668859" y="4882171"/>
            <a:ext cx="5552622" cy="7946508"/>
          </a:xfrm>
          <a:custGeom>
            <a:avLst/>
            <a:gdLst/>
            <a:ahLst/>
            <a:cxnLst/>
            <a:rect r="r" b="b" t="t" l="l"/>
            <a:pathLst>
              <a:path h="7946508" w="5552622">
                <a:moveTo>
                  <a:pt x="0" y="0"/>
                </a:moveTo>
                <a:lnTo>
                  <a:pt x="5552623" y="0"/>
                </a:lnTo>
                <a:lnTo>
                  <a:pt x="5552623" y="7946508"/>
                </a:lnTo>
                <a:lnTo>
                  <a:pt x="0" y="79465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499947">
            <a:off x="16179756" y="851332"/>
            <a:ext cx="4679733" cy="2935469"/>
          </a:xfrm>
          <a:custGeom>
            <a:avLst/>
            <a:gdLst/>
            <a:ahLst/>
            <a:cxnLst/>
            <a:rect r="r" b="b" t="t" l="l"/>
            <a:pathLst>
              <a:path h="2935469" w="4679733">
                <a:moveTo>
                  <a:pt x="0" y="0"/>
                </a:moveTo>
                <a:lnTo>
                  <a:pt x="4679733" y="0"/>
                </a:lnTo>
                <a:lnTo>
                  <a:pt x="4679733" y="2935469"/>
                </a:lnTo>
                <a:lnTo>
                  <a:pt x="0" y="29354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481790">
            <a:off x="12415536" y="-197491"/>
            <a:ext cx="5223762" cy="1932792"/>
          </a:xfrm>
          <a:custGeom>
            <a:avLst/>
            <a:gdLst/>
            <a:ahLst/>
            <a:cxnLst/>
            <a:rect r="r" b="b" t="t" l="l"/>
            <a:pathLst>
              <a:path h="1932792" w="5223762">
                <a:moveTo>
                  <a:pt x="0" y="0"/>
                </a:moveTo>
                <a:lnTo>
                  <a:pt x="5223762" y="0"/>
                </a:lnTo>
                <a:lnTo>
                  <a:pt x="5223762" y="1932792"/>
                </a:lnTo>
                <a:lnTo>
                  <a:pt x="0" y="1932792"/>
                </a:lnTo>
                <a:lnTo>
                  <a:pt x="0" y="0"/>
                </a:lnTo>
                <a:close/>
              </a:path>
            </a:pathLst>
          </a:custGeom>
          <a:blipFill>
            <a:blip r:embed="rId7"/>
            <a:stretch>
              <a:fillRect l="0" t="0" r="0" b="0"/>
            </a:stretch>
          </a:blipFill>
        </p:spPr>
      </p:sp>
      <p:sp>
        <p:nvSpPr>
          <p:cNvPr name="Freeform 6" id="6"/>
          <p:cNvSpPr/>
          <p:nvPr/>
        </p:nvSpPr>
        <p:spPr>
          <a:xfrm flipH="false" flipV="false" rot="1598807">
            <a:off x="295517" y="6998824"/>
            <a:ext cx="1466365" cy="4114800"/>
          </a:xfrm>
          <a:custGeom>
            <a:avLst/>
            <a:gdLst/>
            <a:ahLst/>
            <a:cxnLst/>
            <a:rect r="r" b="b" t="t" l="l"/>
            <a:pathLst>
              <a:path h="4114800" w="1466365">
                <a:moveTo>
                  <a:pt x="0" y="0"/>
                </a:moveTo>
                <a:lnTo>
                  <a:pt x="1466366" y="0"/>
                </a:lnTo>
                <a:lnTo>
                  <a:pt x="146636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557163" y="1079182"/>
            <a:ext cx="7396445" cy="2597492"/>
          </a:xfrm>
          <a:custGeom>
            <a:avLst/>
            <a:gdLst/>
            <a:ahLst/>
            <a:cxnLst/>
            <a:rect r="r" b="b" t="t" l="l"/>
            <a:pathLst>
              <a:path h="2597492" w="7396445">
                <a:moveTo>
                  <a:pt x="0" y="0"/>
                </a:moveTo>
                <a:lnTo>
                  <a:pt x="7396444" y="0"/>
                </a:lnTo>
                <a:lnTo>
                  <a:pt x="7396444" y="2597491"/>
                </a:lnTo>
                <a:lnTo>
                  <a:pt x="0" y="2597491"/>
                </a:lnTo>
                <a:lnTo>
                  <a:pt x="0" y="0"/>
                </a:lnTo>
                <a:close/>
              </a:path>
            </a:pathLst>
          </a:custGeom>
          <a:blipFill>
            <a:blip r:embed="rId10"/>
            <a:stretch>
              <a:fillRect l="0" t="0" r="0" b="0"/>
            </a:stretch>
          </a:blipFill>
        </p:spPr>
      </p:sp>
      <p:sp>
        <p:nvSpPr>
          <p:cNvPr name="Freeform 8" id="8"/>
          <p:cNvSpPr/>
          <p:nvPr/>
        </p:nvSpPr>
        <p:spPr>
          <a:xfrm flipH="false" flipV="false" rot="0">
            <a:off x="6297723" y="3676673"/>
            <a:ext cx="9097179" cy="2920082"/>
          </a:xfrm>
          <a:custGeom>
            <a:avLst/>
            <a:gdLst/>
            <a:ahLst/>
            <a:cxnLst/>
            <a:rect r="r" b="b" t="t" l="l"/>
            <a:pathLst>
              <a:path h="2920082" w="9097179">
                <a:moveTo>
                  <a:pt x="0" y="0"/>
                </a:moveTo>
                <a:lnTo>
                  <a:pt x="9097179" y="0"/>
                </a:lnTo>
                <a:lnTo>
                  <a:pt x="9097179" y="2920083"/>
                </a:lnTo>
                <a:lnTo>
                  <a:pt x="0" y="2920083"/>
                </a:lnTo>
                <a:lnTo>
                  <a:pt x="0" y="0"/>
                </a:lnTo>
                <a:close/>
              </a:path>
            </a:pathLst>
          </a:custGeom>
          <a:blipFill>
            <a:blip r:embed="rId11"/>
            <a:stretch>
              <a:fillRect l="0" t="0" r="0" b="0"/>
            </a:stretch>
          </a:blipFill>
        </p:spPr>
      </p:sp>
      <p:sp>
        <p:nvSpPr>
          <p:cNvPr name="Freeform 9" id="9"/>
          <p:cNvSpPr/>
          <p:nvPr/>
        </p:nvSpPr>
        <p:spPr>
          <a:xfrm flipH="false" flipV="false" rot="0">
            <a:off x="4217064" y="6596756"/>
            <a:ext cx="8863699" cy="3690244"/>
          </a:xfrm>
          <a:custGeom>
            <a:avLst/>
            <a:gdLst/>
            <a:ahLst/>
            <a:cxnLst/>
            <a:rect r="r" b="b" t="t" l="l"/>
            <a:pathLst>
              <a:path h="3690244" w="8863699">
                <a:moveTo>
                  <a:pt x="0" y="0"/>
                </a:moveTo>
                <a:lnTo>
                  <a:pt x="8863700" y="0"/>
                </a:lnTo>
                <a:lnTo>
                  <a:pt x="8863700" y="3690244"/>
                </a:lnTo>
                <a:lnTo>
                  <a:pt x="0" y="3690244"/>
                </a:lnTo>
                <a:lnTo>
                  <a:pt x="0" y="0"/>
                </a:lnTo>
                <a:close/>
              </a:path>
            </a:pathLst>
          </a:custGeom>
          <a:blipFill>
            <a:blip r:embed="rId12"/>
            <a:stretch>
              <a:fillRect l="0" t="-12911" r="0" b="-3238"/>
            </a:stretch>
          </a:blipFill>
        </p:spPr>
      </p:sp>
      <p:sp>
        <p:nvSpPr>
          <p:cNvPr name="TextBox 10" id="10"/>
          <p:cNvSpPr txBox="true"/>
          <p:nvPr/>
        </p:nvSpPr>
        <p:spPr>
          <a:xfrm rot="0">
            <a:off x="-3041743" y="343078"/>
            <a:ext cx="16925644" cy="823015"/>
          </a:xfrm>
          <a:prstGeom prst="rect">
            <a:avLst/>
          </a:prstGeom>
        </p:spPr>
        <p:txBody>
          <a:bodyPr anchor="t" rtlCol="false" tIns="0" lIns="0" bIns="0" rIns="0">
            <a:spAutoFit/>
          </a:bodyPr>
          <a:lstStyle/>
          <a:p>
            <a:pPr algn="ctr">
              <a:lnSpc>
                <a:spcPts val="6046"/>
              </a:lnSpc>
            </a:pPr>
            <a:r>
              <a:rPr lang="en-US" sz="6501">
                <a:solidFill>
                  <a:srgbClr val="2B1B10"/>
                </a:solidFill>
                <a:latin typeface="Roca Two"/>
              </a:rPr>
              <a:t>STATISTICAL MODEL</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1206853">
            <a:off x="-2668859" y="4882171"/>
            <a:ext cx="5552622" cy="7946508"/>
          </a:xfrm>
          <a:custGeom>
            <a:avLst/>
            <a:gdLst/>
            <a:ahLst/>
            <a:cxnLst/>
            <a:rect r="r" b="b" t="t" l="l"/>
            <a:pathLst>
              <a:path h="7946508" w="5552622">
                <a:moveTo>
                  <a:pt x="0" y="0"/>
                </a:moveTo>
                <a:lnTo>
                  <a:pt x="5552623" y="0"/>
                </a:lnTo>
                <a:lnTo>
                  <a:pt x="5552623" y="7946508"/>
                </a:lnTo>
                <a:lnTo>
                  <a:pt x="0" y="79465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499947">
            <a:off x="16179756" y="851332"/>
            <a:ext cx="4679733" cy="2935469"/>
          </a:xfrm>
          <a:custGeom>
            <a:avLst/>
            <a:gdLst/>
            <a:ahLst/>
            <a:cxnLst/>
            <a:rect r="r" b="b" t="t" l="l"/>
            <a:pathLst>
              <a:path h="2935469" w="4679733">
                <a:moveTo>
                  <a:pt x="0" y="0"/>
                </a:moveTo>
                <a:lnTo>
                  <a:pt x="4679733" y="0"/>
                </a:lnTo>
                <a:lnTo>
                  <a:pt x="4679733" y="2935469"/>
                </a:lnTo>
                <a:lnTo>
                  <a:pt x="0" y="29354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481790">
            <a:off x="12415536" y="-197491"/>
            <a:ext cx="5223762" cy="1932792"/>
          </a:xfrm>
          <a:custGeom>
            <a:avLst/>
            <a:gdLst/>
            <a:ahLst/>
            <a:cxnLst/>
            <a:rect r="r" b="b" t="t" l="l"/>
            <a:pathLst>
              <a:path h="1932792" w="5223762">
                <a:moveTo>
                  <a:pt x="0" y="0"/>
                </a:moveTo>
                <a:lnTo>
                  <a:pt x="5223762" y="0"/>
                </a:lnTo>
                <a:lnTo>
                  <a:pt x="5223762" y="1932792"/>
                </a:lnTo>
                <a:lnTo>
                  <a:pt x="0" y="1932792"/>
                </a:lnTo>
                <a:lnTo>
                  <a:pt x="0" y="0"/>
                </a:lnTo>
                <a:close/>
              </a:path>
            </a:pathLst>
          </a:custGeom>
          <a:blipFill>
            <a:blip r:embed="rId7"/>
            <a:stretch>
              <a:fillRect l="0" t="0" r="0" b="0"/>
            </a:stretch>
          </a:blipFill>
        </p:spPr>
      </p:sp>
      <p:sp>
        <p:nvSpPr>
          <p:cNvPr name="Freeform 6" id="6"/>
          <p:cNvSpPr/>
          <p:nvPr/>
        </p:nvSpPr>
        <p:spPr>
          <a:xfrm flipH="false" flipV="false" rot="1598807">
            <a:off x="295517" y="6998824"/>
            <a:ext cx="1466365" cy="4114800"/>
          </a:xfrm>
          <a:custGeom>
            <a:avLst/>
            <a:gdLst/>
            <a:ahLst/>
            <a:cxnLst/>
            <a:rect r="r" b="b" t="t" l="l"/>
            <a:pathLst>
              <a:path h="4114800" w="1466365">
                <a:moveTo>
                  <a:pt x="0" y="0"/>
                </a:moveTo>
                <a:lnTo>
                  <a:pt x="1466366" y="0"/>
                </a:lnTo>
                <a:lnTo>
                  <a:pt x="146636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549331" y="930830"/>
            <a:ext cx="13815926" cy="797774"/>
          </a:xfrm>
          <a:prstGeom prst="rect">
            <a:avLst/>
          </a:prstGeom>
        </p:spPr>
        <p:txBody>
          <a:bodyPr anchor="t" rtlCol="false" tIns="0" lIns="0" bIns="0" rIns="0">
            <a:spAutoFit/>
          </a:bodyPr>
          <a:lstStyle/>
          <a:p>
            <a:pPr algn="ctr">
              <a:lnSpc>
                <a:spcPts val="5878"/>
              </a:lnSpc>
            </a:pPr>
            <a:r>
              <a:rPr lang="en-US" sz="6321">
                <a:solidFill>
                  <a:srgbClr val="2B1B10"/>
                </a:solidFill>
                <a:latin typeface="Roca Two"/>
              </a:rPr>
              <a:t>RESEARCH METHODOLOGY</a:t>
            </a:r>
          </a:p>
        </p:txBody>
      </p:sp>
      <p:sp>
        <p:nvSpPr>
          <p:cNvPr name="TextBox 8" id="8"/>
          <p:cNvSpPr txBox="true"/>
          <p:nvPr/>
        </p:nvSpPr>
        <p:spPr>
          <a:xfrm rot="0">
            <a:off x="4711450" y="3397785"/>
            <a:ext cx="12055562" cy="5313680"/>
          </a:xfrm>
          <a:prstGeom prst="rect">
            <a:avLst/>
          </a:prstGeom>
        </p:spPr>
        <p:txBody>
          <a:bodyPr anchor="t" rtlCol="false" tIns="0" lIns="0" bIns="0" rIns="0">
            <a:spAutoFit/>
          </a:bodyPr>
          <a:lstStyle/>
          <a:p>
            <a:pPr algn="r">
              <a:lnSpc>
                <a:spcPts val="5320"/>
              </a:lnSpc>
              <a:spcBef>
                <a:spcPct val="0"/>
              </a:spcBef>
            </a:pPr>
            <a:r>
              <a:rPr lang="en-US" sz="3800">
                <a:solidFill>
                  <a:srgbClr val="2B1B10"/>
                </a:solidFill>
                <a:latin typeface="Canva Sans"/>
              </a:rPr>
              <a:t>The survey was filled by about 138 students, and after reviewing the forms, 118 were chosen for analysis. The questionnaire included questions on students' names, ages, and emails. It also asked about courses and years of study. Other questions covered topics like infrastructure, technology, curriculum, and placements, as well as measuring student satisfaction. Analysis was done using SPSS.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DAGEFK_Lp_Y</dc:identifier>
  <dcterms:modified xsi:type="dcterms:W3CDTF">2011-08-01T06:04:30Z</dcterms:modified>
  <cp:revision>1</cp:revision>
  <dc:title>Copy of Borcelle University | 2024</dc:title>
</cp:coreProperties>
</file>